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</p:sldMasterIdLst>
  <p:notesMasterIdLst>
    <p:notesMasterId r:id="rId25"/>
  </p:notesMasterIdLst>
  <p:sldIdLst>
    <p:sldId id="256" r:id="rId2"/>
    <p:sldId id="325" r:id="rId3"/>
    <p:sldId id="331" r:id="rId4"/>
    <p:sldId id="332" r:id="rId5"/>
    <p:sldId id="333" r:id="rId6"/>
    <p:sldId id="326" r:id="rId7"/>
    <p:sldId id="324" r:id="rId8"/>
    <p:sldId id="297" r:id="rId9"/>
    <p:sldId id="295" r:id="rId10"/>
    <p:sldId id="313" r:id="rId11"/>
    <p:sldId id="292" r:id="rId12"/>
    <p:sldId id="318" r:id="rId13"/>
    <p:sldId id="334" r:id="rId14"/>
    <p:sldId id="327" r:id="rId15"/>
    <p:sldId id="312" r:id="rId16"/>
    <p:sldId id="321" r:id="rId17"/>
    <p:sldId id="329" r:id="rId18"/>
    <p:sldId id="330" r:id="rId19"/>
    <p:sldId id="328" r:id="rId20"/>
    <p:sldId id="314" r:id="rId21"/>
    <p:sldId id="319" r:id="rId22"/>
    <p:sldId id="310" r:id="rId23"/>
    <p:sldId id="323" r:id="rId24"/>
  </p:sldIdLst>
  <p:sldSz cx="9144000" cy="6858000" type="screen4x3"/>
  <p:notesSz cx="6794500" cy="9906000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0684" autoAdjust="0"/>
  </p:normalViewPr>
  <p:slideViewPr>
    <p:cSldViewPr>
      <p:cViewPr varScale="1">
        <p:scale>
          <a:sx n="29" d="100"/>
          <a:sy n="29" d="100"/>
        </p:scale>
        <p:origin x="-10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645" y="0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b-NO"/>
          </a:p>
        </p:txBody>
      </p:sp>
      <p:sp>
        <p:nvSpPr>
          <p:cNvPr id="768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68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8981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/>
          </a:p>
        </p:txBody>
      </p:sp>
      <p:sp>
        <p:nvSpPr>
          <p:cNvPr id="768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15253AC-CD80-48E9-AE8F-2E67E09ECE78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39399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253AC-CD80-48E9-AE8F-2E67E09ECE78}" type="slidenum">
              <a:rPr lang="nb-NO" smtClean="0"/>
              <a:pPr/>
              <a:t>1</a:t>
            </a:fld>
            <a:endParaRPr lang="nb-NO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nb-NO" sz="1200" baseline="0" dirty="0" smtClean="0"/>
          </a:p>
          <a:p>
            <a:endParaRPr lang="nb-NO" sz="1200" baseline="0" dirty="0" smtClean="0"/>
          </a:p>
          <a:p>
            <a:r>
              <a:rPr lang="nb-NO" dirty="0" smtClean="0"/>
              <a:t>Kunnskap om fareområder er en forutsetning for å gjøre</a:t>
            </a:r>
            <a:r>
              <a:rPr lang="nb-NO" baseline="0" dirty="0" smtClean="0"/>
              <a:t> de riktige disposisjoner.</a:t>
            </a:r>
          </a:p>
          <a:p>
            <a:r>
              <a:rPr lang="nb-NO" baseline="0" dirty="0" smtClean="0"/>
              <a:t>Det er et stort land å kartlegge innen de ulike felt.</a:t>
            </a:r>
          </a:p>
          <a:p>
            <a:endParaRPr lang="nb-NO" baseline="0" dirty="0" smtClean="0"/>
          </a:p>
          <a:p>
            <a:r>
              <a:rPr lang="nb-NO" baseline="0" dirty="0" smtClean="0"/>
              <a:t>Kartlegging av fareområder gir grunnlaget for systematisk forebyggende arbeid som grunnlag for å styre arealbruk, prioritere sikringstiltak og i beredskap for håndtering av hendelser. </a:t>
            </a:r>
          </a:p>
          <a:p>
            <a:endParaRPr lang="nb-NO" baseline="0" dirty="0" smtClean="0"/>
          </a:p>
          <a:p>
            <a:r>
              <a:rPr lang="nb-NO" baseline="0" dirty="0" smtClean="0"/>
              <a:t>NVE har utarbeidet en nasjonal plan for kartlegging av alle typer skred. Arbeidet blir rettet mot kommuner med særlig store og sammenfallende utfordringer</a:t>
            </a:r>
            <a:endParaRPr lang="nb-NO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253AC-CD80-48E9-AE8F-2E67E09ECE78}" type="slidenum">
              <a:rPr lang="nb-NO" smtClean="0"/>
              <a:pPr/>
              <a:t>12</a:t>
            </a:fld>
            <a:endParaRPr lang="nb-NO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FDF5CC-C3DC-4A93-B20F-ADF722417656}" type="slidenum">
              <a:rPr lang="nb-NO" smtClean="0">
                <a:latin typeface="Arial" pitchFamily="34" charset="0"/>
              </a:rPr>
              <a:pPr/>
              <a:t>13</a:t>
            </a:fld>
            <a:endParaRPr lang="nb-NO" smtClean="0">
              <a:latin typeface="Arial" pitchFamily="34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nb-NO" dirty="0" smtClean="0">
                <a:latin typeface="Arial" pitchFamily="34" charset="0"/>
              </a:rPr>
              <a:t>Det</a:t>
            </a:r>
            <a:r>
              <a:rPr lang="nb-NO" baseline="0" dirty="0" smtClean="0">
                <a:latin typeface="Arial" pitchFamily="34" charset="0"/>
              </a:rPr>
              <a:t> viktigste forebyggende tiltaket , etter vårt syn er å unngå å bygge i fareutsatte områder. Det viktigste vi gjør da er å legge til rette for kunnskap om fareområder, Kartlegging slik at kommunene kan ta hensyn til dette i sin arealdisponering.</a:t>
            </a:r>
          </a:p>
          <a:p>
            <a:pPr eaLnBrk="1" hangingPunct="1"/>
            <a:endParaRPr lang="nb-NO" baseline="0" dirty="0" smtClean="0">
              <a:latin typeface="Arial" pitchFamily="34" charset="0"/>
            </a:endParaRPr>
          </a:p>
          <a:p>
            <a:pPr eaLnBrk="1" hangingPunct="1"/>
            <a:r>
              <a:rPr lang="nb-NO" baseline="0" dirty="0" smtClean="0">
                <a:latin typeface="Arial" pitchFamily="34" charset="0"/>
              </a:rPr>
              <a:t>Dyktiggjøre kommunene – gode verktøy – gode planer</a:t>
            </a:r>
          </a:p>
          <a:p>
            <a:pPr eaLnBrk="1" hangingPunct="1"/>
            <a:endParaRPr lang="nb-NO" dirty="0" smtClean="0">
              <a:latin typeface="Arial" pitchFamily="34" charset="0"/>
            </a:endParaRPr>
          </a:p>
          <a:p>
            <a:pPr eaLnBrk="1" hangingPunct="1"/>
            <a:r>
              <a:rPr lang="nb-NO" dirty="0" smtClean="0">
                <a:latin typeface="Arial" pitchFamily="34" charset="0"/>
              </a:rPr>
              <a:t>Som fagmyndighet skal vi etter</a:t>
            </a:r>
            <a:r>
              <a:rPr lang="nb-NO" baseline="0" dirty="0" smtClean="0">
                <a:latin typeface="Arial" pitchFamily="34" charset="0"/>
              </a:rPr>
              <a:t> </a:t>
            </a:r>
            <a:r>
              <a:rPr lang="nb-NO" baseline="0" dirty="0" err="1" smtClean="0">
                <a:latin typeface="Arial" pitchFamily="34" charset="0"/>
              </a:rPr>
              <a:t>P&amp;bl</a:t>
            </a:r>
            <a:r>
              <a:rPr lang="nb-NO" baseline="0" dirty="0" smtClean="0">
                <a:latin typeface="Arial" pitchFamily="34" charset="0"/>
              </a:rPr>
              <a:t> uttale oss til kommunale planer. Med skredansvaret eksploderte antall saker</a:t>
            </a:r>
          </a:p>
          <a:p>
            <a:pPr eaLnBrk="1" hangingPunct="1"/>
            <a:endParaRPr lang="nb-NO" baseline="0" dirty="0" smtClean="0">
              <a:latin typeface="Arial" pitchFamily="34" charset="0"/>
            </a:endParaRPr>
          </a:p>
          <a:p>
            <a:pPr eaLnBrk="1" hangingPunct="1"/>
            <a:r>
              <a:rPr lang="nb-NO" b="1" baseline="0" dirty="0" smtClean="0">
                <a:solidFill>
                  <a:schemeClr val="tx1"/>
                </a:solidFill>
                <a:latin typeface="Arial" pitchFamily="34" charset="0"/>
              </a:rPr>
              <a:t>Antall inngående dokumenter har økt fra 2008 4500 dokumenter til 8400 dokumenter i 2012.</a:t>
            </a:r>
          </a:p>
          <a:p>
            <a:pPr eaLnBrk="1" hangingPunct="1"/>
            <a:r>
              <a:rPr lang="nb-NO" b="1" baseline="0" dirty="0" smtClean="0">
                <a:solidFill>
                  <a:schemeClr val="tx1"/>
                </a:solidFill>
                <a:latin typeface="Arial" pitchFamily="34" charset="0"/>
              </a:rPr>
              <a:t>Vi i 2012 uttalelse i 2800 saker og hadde 122 innsigelser</a:t>
            </a:r>
          </a:p>
          <a:p>
            <a:pPr eaLnBrk="1" hangingPunct="1"/>
            <a:endParaRPr lang="nb-NO" baseline="0" dirty="0" smtClean="0">
              <a:latin typeface="Arial" pitchFamily="34" charset="0"/>
            </a:endParaRPr>
          </a:p>
          <a:p>
            <a:pPr eaLnBrk="1" hangingPunct="1"/>
            <a:r>
              <a:rPr lang="nb-NO" baseline="0" dirty="0" smtClean="0">
                <a:latin typeface="Arial" pitchFamily="34" charset="0"/>
              </a:rPr>
              <a:t>Erfaringen er at NVE sine uttalelser er viktige og blir tatt til følge. </a:t>
            </a:r>
            <a:endParaRPr lang="nb-NO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FDF5CC-C3DC-4A93-B20F-ADF722417656}" type="slidenum">
              <a:rPr lang="nb-NO" smtClean="0">
                <a:latin typeface="Arial" pitchFamily="34" charset="0"/>
              </a:rPr>
              <a:pPr/>
              <a:t>14</a:t>
            </a:fld>
            <a:endParaRPr lang="nb-NO" smtClean="0">
              <a:latin typeface="Arial" pitchFamily="34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0C458E-4652-4592-AFA7-F06DFDC305E6}" type="slidenum">
              <a:rPr lang="nb-NO" smtClean="0">
                <a:latin typeface="Arial" pitchFamily="34" charset="0"/>
              </a:rPr>
              <a:pPr/>
              <a:t>15</a:t>
            </a:fld>
            <a:endParaRPr lang="nb-NO" smtClean="0">
              <a:latin typeface="Arial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nb-NO" dirty="0" smtClean="0">
                <a:latin typeface="Arial" pitchFamily="34" charset="0"/>
              </a:rPr>
              <a:t>Bilde fra </a:t>
            </a:r>
            <a:r>
              <a:rPr lang="nb-NO" dirty="0" err="1" smtClean="0">
                <a:latin typeface="Arial" pitchFamily="34" charset="0"/>
              </a:rPr>
              <a:t>Finna</a:t>
            </a:r>
            <a:r>
              <a:rPr lang="nb-NO" dirty="0" smtClean="0">
                <a:latin typeface="Arial" pitchFamily="34" charset="0"/>
              </a:rPr>
              <a:t> i Vågåmo</a:t>
            </a:r>
          </a:p>
          <a:p>
            <a:pPr eaLnBrk="1" hangingPunct="1"/>
            <a:endParaRPr lang="nb-NO" dirty="0" smtClean="0">
              <a:latin typeface="Arial" pitchFamily="34" charset="0"/>
            </a:endParaRPr>
          </a:p>
          <a:p>
            <a:pPr eaLnBrk="1" hangingPunct="1"/>
            <a:endParaRPr lang="nb-NO" dirty="0" smtClean="0">
              <a:latin typeface="Arial" pitchFamily="34" charset="0"/>
            </a:endParaRPr>
          </a:p>
          <a:p>
            <a:pPr eaLnBrk="1" hangingPunct="1"/>
            <a:r>
              <a:rPr lang="nb-NO" dirty="0" smtClean="0">
                <a:latin typeface="Arial" pitchFamily="34" charset="0"/>
              </a:rPr>
              <a:t>Vi holder oppe takten. Har fått ca 50% økning av sikringsbudsjettet</a:t>
            </a:r>
            <a:r>
              <a:rPr lang="nb-NO" baseline="0" dirty="0" smtClean="0">
                <a:latin typeface="Arial" pitchFamily="34" charset="0"/>
              </a:rPr>
              <a:t> de senere år. Mye krise og hastetiltak i tillegg </a:t>
            </a:r>
            <a:endParaRPr lang="nb-NO" dirty="0" smtClean="0">
              <a:latin typeface="Arial" pitchFamily="34" charset="0"/>
            </a:endParaRPr>
          </a:p>
          <a:p>
            <a:pPr eaLnBrk="1" hangingPunct="1"/>
            <a:endParaRPr lang="nb-NO" dirty="0" smtClean="0">
              <a:latin typeface="Arial" pitchFamily="34" charset="0"/>
            </a:endParaRPr>
          </a:p>
          <a:p>
            <a:pPr eaLnBrk="1" hangingPunct="1"/>
            <a:r>
              <a:rPr lang="nb-NO" dirty="0" smtClean="0">
                <a:latin typeface="Arial" pitchFamily="34" charset="0"/>
              </a:rPr>
              <a:t>Videre kartlegging og hendelser vil avdekke større behov.</a:t>
            </a:r>
          </a:p>
          <a:p>
            <a:pPr eaLnBrk="1" hangingPunct="1"/>
            <a:endParaRPr lang="nb-NO" dirty="0" smtClean="0">
              <a:latin typeface="Arial" pitchFamily="34" charset="0"/>
            </a:endParaRPr>
          </a:p>
          <a:p>
            <a:pPr eaLnBrk="1" hangingPunct="1"/>
            <a:r>
              <a:rPr lang="nb-NO" dirty="0" smtClean="0">
                <a:latin typeface="Arial" pitchFamily="34" charset="0"/>
              </a:rPr>
              <a:t>Vi er overbevist om at sikring er god samfunnsøkonomi.</a:t>
            </a:r>
          </a:p>
          <a:p>
            <a:pPr eaLnBrk="1" hangingPunct="1"/>
            <a:endParaRPr lang="nb-NO" dirty="0" smtClean="0">
              <a:latin typeface="Arial" pitchFamily="34" charset="0"/>
            </a:endParaRPr>
          </a:p>
          <a:p>
            <a:pPr eaLnBrk="1" hangingPunct="1"/>
            <a:r>
              <a:rPr lang="nb-NO" dirty="0" smtClean="0">
                <a:latin typeface="Arial" pitchFamily="34" charset="0"/>
              </a:rPr>
              <a:t>2012: 139</a:t>
            </a:r>
            <a:r>
              <a:rPr lang="nb-NO" baseline="0" dirty="0" smtClean="0">
                <a:latin typeface="Arial" pitchFamily="34" charset="0"/>
              </a:rPr>
              <a:t> sikringstiltak , 103 flomsikring og 36 skred</a:t>
            </a:r>
            <a:endParaRPr lang="nb-NO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Utgis av NVE i samarbeid med SVV, MET og JBV. NGI innleid konsulent. Satsning på FOU, IT</a:t>
            </a:r>
            <a:r>
              <a:rPr kumimoji="0" lang="nb-NO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stasjonsutbygging og ny varslingsportal</a:t>
            </a:r>
            <a:endParaRPr kumimoji="0" lang="nb-NO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endParaRPr lang="nb-NO" dirty="0" smtClean="0"/>
          </a:p>
          <a:p>
            <a:r>
              <a:rPr lang="nb-NO" dirty="0" smtClean="0"/>
              <a:t>Snøskredfare</a:t>
            </a:r>
          </a:p>
          <a:p>
            <a:pPr lvl="1"/>
            <a:r>
              <a:rPr lang="nb-NO" dirty="0" smtClean="0"/>
              <a:t>Internasjonal standard</a:t>
            </a:r>
          </a:p>
          <a:p>
            <a:pPr lvl="1"/>
            <a:r>
              <a:rPr lang="nb-NO" dirty="0" smtClean="0"/>
              <a:t>Startet 14.1.2013</a:t>
            </a:r>
          </a:p>
          <a:p>
            <a:pPr lvl="1"/>
            <a:r>
              <a:rPr lang="nb-NO" dirty="0" smtClean="0"/>
              <a:t>Vellykket første sesong, etter tre år med FOU</a:t>
            </a:r>
          </a:p>
          <a:p>
            <a:pPr lvl="1"/>
            <a:r>
              <a:rPr lang="nb-NO" dirty="0" smtClean="0"/>
              <a:t>Nytt observatørkorps</a:t>
            </a:r>
          </a:p>
          <a:p>
            <a:pPr lvl="1"/>
            <a:endParaRPr lang="nb-NO" dirty="0" smtClean="0"/>
          </a:p>
          <a:p>
            <a:r>
              <a:rPr lang="nb-NO" dirty="0" smtClean="0"/>
              <a:t>Jordskredfare</a:t>
            </a:r>
          </a:p>
          <a:p>
            <a:pPr lvl="1"/>
            <a:r>
              <a:rPr lang="nb-NO" dirty="0" smtClean="0"/>
              <a:t>Nybrottsarbeid</a:t>
            </a:r>
          </a:p>
          <a:p>
            <a:pPr lvl="1"/>
            <a:r>
              <a:rPr lang="nb-NO" dirty="0" smtClean="0"/>
              <a:t>Hydrometeorologisk overvåking og modellering lansert nå sist mandag</a:t>
            </a:r>
            <a:r>
              <a:rPr lang="nb-NO" baseline="0" dirty="0" smtClean="0"/>
              <a:t> her på </a:t>
            </a:r>
            <a:r>
              <a:rPr lang="nb-NO" baseline="0" dirty="0" err="1" smtClean="0"/>
              <a:t>teknlogidagene</a:t>
            </a:r>
            <a:r>
              <a:rPr lang="nb-NO" baseline="0" dirty="0" smtClean="0"/>
              <a:t> i </a:t>
            </a:r>
            <a:r>
              <a:rPr lang="nb-NO" baseline="0" dirty="0" err="1" smtClean="0"/>
              <a:t>Trondjheim</a:t>
            </a:r>
            <a:endParaRPr lang="nb-NO" dirty="0" smtClean="0"/>
          </a:p>
          <a:p>
            <a:pPr lvl="1"/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253AC-CD80-48E9-AE8F-2E67E09ECE78}" type="slidenum">
              <a:rPr lang="nb-NO" smtClean="0"/>
              <a:pPr/>
              <a:t>16</a:t>
            </a:fld>
            <a:endParaRPr lang="nb-NO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253AC-CD80-48E9-AE8F-2E67E09ECE78}" type="slidenum">
              <a:rPr lang="nb-NO" smtClean="0"/>
              <a:pPr/>
              <a:t>18</a:t>
            </a:fld>
            <a:endParaRPr lang="nb-NO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endParaRPr lang="nb-NO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nb-NO" dirty="0" smtClean="0"/>
              <a:t>Formidling</a:t>
            </a:r>
            <a:r>
              <a:rPr lang="nb-NO" baseline="0" dirty="0" smtClean="0"/>
              <a:t> til kommunene – et satsingsområde.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253AC-CD80-48E9-AE8F-2E67E09ECE78}" type="slidenum">
              <a:rPr lang="nb-NO" smtClean="0"/>
              <a:pPr/>
              <a:t>19</a:t>
            </a:fld>
            <a:endParaRPr lang="nb-NO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FF19F0-0746-414A-AF7C-5EEC3514B742}" type="slidenum">
              <a:rPr lang="nb-NO" smtClean="0"/>
              <a:pPr/>
              <a:t>20</a:t>
            </a:fld>
            <a:endParaRPr lang="nb-NO" smtClean="0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62000"/>
            <a:ext cx="4972050" cy="3730625"/>
          </a:xfrm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1558" y="4721287"/>
            <a:ext cx="4987806" cy="4414441"/>
          </a:xfrm>
          <a:noFill/>
          <a:ln/>
        </p:spPr>
        <p:txBody>
          <a:bodyPr/>
          <a:lstStyle/>
          <a:p>
            <a:pPr eaLnBrk="1" hangingPunct="1"/>
            <a:r>
              <a:rPr lang="nn-NO" dirty="0" smtClean="0"/>
              <a:t>Faglig bistand til</a:t>
            </a:r>
            <a:r>
              <a:rPr lang="nn-NO" baseline="0" dirty="0" smtClean="0"/>
              <a:t> politi og kommune.</a:t>
            </a:r>
          </a:p>
          <a:p>
            <a:pPr eaLnBrk="1" hangingPunct="1"/>
            <a:endParaRPr lang="nn-NO" baseline="0" dirty="0" smtClean="0"/>
          </a:p>
          <a:p>
            <a:pPr eaLnBrk="1" hangingPunct="1"/>
            <a:r>
              <a:rPr lang="nn-NO" baseline="0" dirty="0" smtClean="0"/>
              <a:t>I </a:t>
            </a:r>
            <a:r>
              <a:rPr lang="nn-NO" baseline="0" dirty="0" err="1" smtClean="0"/>
              <a:t>skredsituasjoner</a:t>
            </a:r>
            <a:r>
              <a:rPr lang="nn-NO" baseline="0" dirty="0" smtClean="0"/>
              <a:t> ofte med bistand frå NGI og andre </a:t>
            </a:r>
            <a:r>
              <a:rPr lang="nn-NO" baseline="0" dirty="0" err="1" smtClean="0"/>
              <a:t>konsulenter</a:t>
            </a:r>
            <a:r>
              <a:rPr lang="nn-NO" baseline="0" dirty="0" smtClean="0"/>
              <a:t>.</a:t>
            </a:r>
            <a:endParaRPr lang="nn-NO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Tverretatlig forskningsprosjekt – naturfare, infrastruktur, flom og skred</a:t>
            </a:r>
          </a:p>
          <a:p>
            <a:r>
              <a:rPr lang="nb-NO" dirty="0" smtClean="0"/>
              <a:t>Prosjektperiode 2012 – 2015</a:t>
            </a:r>
          </a:p>
          <a:p>
            <a:r>
              <a:rPr lang="nb-NO" dirty="0" smtClean="0"/>
              <a:t>42 millioner i perioden</a:t>
            </a:r>
          </a:p>
          <a:p>
            <a:r>
              <a:rPr lang="nb-NO" dirty="0" smtClean="0"/>
              <a:t>7 delprosjekt – hvorav kvikkleire</a:t>
            </a:r>
            <a:r>
              <a:rPr lang="nb-NO" baseline="0" dirty="0" smtClean="0"/>
              <a:t> er ett av dem. Her vant NGI anbudskonkurransen og rammeavtalen</a:t>
            </a:r>
            <a:endParaRPr lang="nb-NO" dirty="0" smtClean="0"/>
          </a:p>
          <a:p>
            <a:r>
              <a:rPr lang="nb-NO" dirty="0" smtClean="0"/>
              <a:t>100 medarbeidere involvert fra de tre etatene</a:t>
            </a:r>
          </a:p>
          <a:p>
            <a:r>
              <a:rPr lang="nb-NO" dirty="0" err="1" smtClean="0"/>
              <a:t>www.naturfare.no</a:t>
            </a:r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253AC-CD80-48E9-AE8F-2E67E09ECE78}" type="slidenum">
              <a:rPr lang="nb-NO" smtClean="0"/>
              <a:pPr/>
              <a:t>21</a:t>
            </a:fld>
            <a:endParaRPr lang="nb-NO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endParaRPr lang="nb-NO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nb-NO" dirty="0" smtClean="0"/>
              <a:t>Formidling</a:t>
            </a:r>
            <a:r>
              <a:rPr lang="nb-NO" baseline="0" dirty="0" smtClean="0"/>
              <a:t> til kommunene – et satsingsområde.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253AC-CD80-48E9-AE8F-2E67E09ECE78}" type="slidenum">
              <a:rPr lang="nb-NO" smtClean="0"/>
              <a:pPr/>
              <a:t>22</a:t>
            </a:fld>
            <a:endParaRPr lang="nb-NO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20 % mer nedbør siste 100 år</a:t>
            </a:r>
          </a:p>
          <a:p>
            <a:r>
              <a:rPr lang="nb-NO" dirty="0" smtClean="0"/>
              <a:t>0,8 gr. </a:t>
            </a:r>
            <a:r>
              <a:rPr lang="nb-NO" dirty="0" err="1" smtClean="0"/>
              <a:t>Temp.økning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253AC-CD80-48E9-AE8F-2E67E09ECE78}" type="slidenum">
              <a:rPr lang="nb-NO" smtClean="0"/>
              <a:pPr/>
              <a:t>2</a:t>
            </a:fld>
            <a:endParaRPr lang="nb-NO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Blide fra Kvam mai 2013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253AC-CD80-48E9-AE8F-2E67E09ECE78}" type="slidenum">
              <a:rPr lang="nb-NO" smtClean="0"/>
              <a:pPr/>
              <a:t>23</a:t>
            </a:fld>
            <a:endParaRPr lang="nb-NO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C4857F-AD0A-4FC0-91FF-E3E01EDB3CFB}" type="slidenum">
              <a:rPr lang="nb-NO" smtClean="0"/>
              <a:pPr/>
              <a:t>4</a:t>
            </a:fld>
            <a:endParaRPr lang="nb-NO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3B1604-B753-4C5F-8C2B-B4E871EE26B6}" type="slidenum">
              <a:rPr lang="nb-NO" smtClean="0"/>
              <a:pPr/>
              <a:t>5</a:t>
            </a:fld>
            <a:endParaRPr lang="nb-NO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Visualiser at du sitter på </a:t>
            </a:r>
            <a:r>
              <a:rPr lang="nb-NO" dirty="0" err="1" smtClean="0"/>
              <a:t>Bratsbergbanen</a:t>
            </a:r>
            <a:r>
              <a:rPr lang="nb-NO" dirty="0" smtClean="0"/>
              <a:t> fra Skien til Notodden. Du</a:t>
            </a:r>
            <a:r>
              <a:rPr lang="nb-NO" baseline="0" dirty="0" smtClean="0"/>
              <a:t> hører konduktøren si……Plattform på venstre side, - kort opphold</a:t>
            </a:r>
          </a:p>
          <a:p>
            <a:endParaRPr lang="nb-NO" baseline="0" dirty="0" smtClean="0"/>
          </a:p>
          <a:p>
            <a:r>
              <a:rPr lang="nb-NO" baseline="0" dirty="0" smtClean="0"/>
              <a:t>Bare tull!</a:t>
            </a:r>
          </a:p>
          <a:p>
            <a:endParaRPr lang="nb-NO" dirty="0" smtClean="0"/>
          </a:p>
          <a:p>
            <a:r>
              <a:rPr lang="nb-NO" dirty="0" smtClean="0"/>
              <a:t>Plattformen er borte, og det blir ikke kort opphold!</a:t>
            </a:r>
            <a:r>
              <a:rPr lang="nb-NO" baseline="0" dirty="0" smtClean="0"/>
              <a:t> Dyrt blir det også. </a:t>
            </a:r>
          </a:p>
          <a:p>
            <a:endParaRPr lang="nb-NO" baseline="0" dirty="0" smtClean="0"/>
          </a:p>
          <a:p>
            <a:r>
              <a:rPr lang="nb-NO" baseline="0" dirty="0" smtClean="0"/>
              <a:t>Det tok over 1 år før jernbanetrafikken ble gjenopptatt, og det kostet storsamfunnet (bl.a. JBV, SVV, NVE, Notodden kommune, private…) opp mot 150 millioner.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DC068-DAA9-4436-ADAA-6482FD8D1D1E}" type="slidenum">
              <a:rPr lang="nb-NO" smtClean="0"/>
              <a:pPr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5264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821BB5-1165-42D5-BF2F-491C8906BB00}" type="slidenum">
              <a:rPr lang="nb-NO"/>
              <a:pPr/>
              <a:t>8</a:t>
            </a:fld>
            <a:endParaRPr lang="nb-NO"/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Samme logikk i arbeidet som for flomarbeidet.</a:t>
            </a:r>
          </a:p>
          <a:p>
            <a:endParaRPr lang="nb-NO" dirty="0" smtClean="0"/>
          </a:p>
          <a:p>
            <a:r>
              <a:rPr lang="nb-NO" dirty="0" smtClean="0"/>
              <a:t>Helhetlig måte</a:t>
            </a:r>
            <a:r>
              <a:rPr lang="nb-NO" baseline="0" dirty="0" smtClean="0"/>
              <a:t> å jobbe med forebyggende arbeid</a:t>
            </a:r>
          </a:p>
          <a:p>
            <a:endParaRPr lang="nb-NO" baseline="0" dirty="0" smtClean="0"/>
          </a:p>
          <a:p>
            <a:r>
              <a:rPr lang="nb-NO" baseline="0" dirty="0" smtClean="0"/>
              <a:t>I tillegg til disse punktene jobber vi mye med kunnskapsformidling – 2012 76 kommuner i 5 fylker kurs og informasjon</a:t>
            </a:r>
            <a:endParaRPr lang="nb-NO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i="1" dirty="0" smtClean="0"/>
              <a:t>”NVE skal ha ansvar for statlige forvaltningsoppgaver innen forebygging av skred. </a:t>
            </a:r>
            <a:r>
              <a:rPr lang="nb-NO" b="1" i="1" dirty="0" smtClean="0"/>
              <a:t>Hensikten med å samle ansvar og ressurser i en statlig etat er å forenkle og klargjøre staten sin innsats, og gjøre det enklere for kommuner å få hjelp til skredforebyggende arbeid.”</a:t>
            </a:r>
          </a:p>
          <a:p>
            <a:endParaRPr lang="nb-NO" b="1" i="1" dirty="0" smtClean="0"/>
          </a:p>
          <a:p>
            <a:r>
              <a:rPr lang="nb-NO" b="1" i="1" dirty="0" smtClean="0"/>
              <a:t>Prop.1 :         </a:t>
            </a:r>
          </a:p>
          <a:p>
            <a:endParaRPr lang="nb-NO" b="1" i="1" dirty="0" smtClean="0"/>
          </a:p>
          <a:p>
            <a:r>
              <a:rPr lang="nb-NO" b="1" i="1" dirty="0" smtClean="0"/>
              <a:t>St.</a:t>
            </a:r>
            <a:r>
              <a:rPr lang="nb-NO" b="1" i="1" baseline="0" dirty="0" smtClean="0"/>
              <a:t> meld 15: </a:t>
            </a:r>
          </a:p>
          <a:p>
            <a:r>
              <a:rPr lang="nb-NO" b="1" i="1" baseline="0" dirty="0" smtClean="0"/>
              <a:t>	</a:t>
            </a:r>
          </a:p>
          <a:p>
            <a:endParaRPr lang="nb-NO" sz="1200" b="1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nb-NO" sz="12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Ting tar tid. Et stort</a:t>
            </a:r>
            <a:r>
              <a:rPr lang="nb-NO" sz="1200" b="1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og komplisert felt.  Bygge opp over tid, respondere på samfunnets behov og i tråd med det  politikken gir oss mulighet for. </a:t>
            </a:r>
          </a:p>
          <a:p>
            <a:endParaRPr lang="nb-NO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nb-NO" sz="12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 </a:t>
            </a:r>
            <a:endParaRPr lang="nb-NO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pPr algn="l"/>
            <a:r>
              <a:rPr lang="nb-NO" b="1" i="1" baseline="0" dirty="0" smtClean="0"/>
              <a:t>	</a:t>
            </a: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253AC-CD80-48E9-AE8F-2E67E09ECE78}" type="slidenum">
              <a:rPr lang="nb-NO" smtClean="0"/>
              <a:pPr/>
              <a:t>9</a:t>
            </a:fld>
            <a:endParaRPr lang="nb-NO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4792C"/>
              </a:buClr>
              <a:buSzPct val="85000"/>
              <a:buFont typeface="Arial" pitchFamily="34" charset="0"/>
              <a:buNone/>
              <a:defRPr/>
            </a:pPr>
            <a:endParaRPr lang="nb-NO" sz="1000" kern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4792C"/>
              </a:buClr>
              <a:buSzPct val="85000"/>
              <a:buFont typeface="Arial" pitchFamily="34" charset="0"/>
              <a:buNone/>
              <a:defRPr/>
            </a:pPr>
            <a:r>
              <a:rPr lang="nb-NO" dirty="0" smtClean="0">
                <a:solidFill>
                  <a:schemeClr val="tx1"/>
                </a:solidFill>
              </a:rPr>
              <a:t>Stort oppdrag   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4792C"/>
              </a:buClr>
              <a:buSzPct val="85000"/>
              <a:buFont typeface="Arial" pitchFamily="34" charset="0"/>
              <a:buNone/>
              <a:defRPr/>
            </a:pPr>
            <a:r>
              <a:rPr lang="nb-NO" dirty="0" smtClean="0"/>
              <a:t>Mange fagdisipliner. NVE</a:t>
            </a:r>
            <a:r>
              <a:rPr lang="nb-NO" baseline="0" dirty="0" smtClean="0"/>
              <a:t> har behov for den kunnskap som både BGI og andre konsulenter og  forskningsinstitutter  har.</a:t>
            </a:r>
            <a:endParaRPr lang="nb-NO" dirty="0" smtClean="0"/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4792C"/>
              </a:buClr>
              <a:buSzPct val="85000"/>
              <a:buFont typeface="Arial" pitchFamily="34" charset="0"/>
              <a:buNone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7C01AF-1BC8-4920-AB9D-6985DE681864}" type="slidenum">
              <a:rPr lang="nb-NO" smtClean="0"/>
              <a:pPr>
                <a:defRPr/>
              </a:pPr>
              <a:t>10</a:t>
            </a:fld>
            <a:endParaRPr lang="nb-NO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Rollen vår som nasjonal myndighet</a:t>
            </a:r>
          </a:p>
          <a:p>
            <a:endParaRPr lang="nb-NO" dirty="0" smtClean="0"/>
          </a:p>
          <a:p>
            <a:r>
              <a:rPr lang="nb-NO" dirty="0" smtClean="0"/>
              <a:t>Vi er den eneste aktøren  </a:t>
            </a:r>
            <a:r>
              <a:rPr lang="nb-NO" baseline="0" dirty="0" smtClean="0"/>
              <a:t>på flom. Hydrologisk avdeling – nasjonal faginstans </a:t>
            </a:r>
          </a:p>
          <a:p>
            <a:r>
              <a:rPr lang="nb-NO" baseline="0" dirty="0" smtClean="0"/>
              <a:t>Vi kan ikke bygge opp samme kompetansen på skred, men støtter oss til andre i tillegg.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253AC-CD80-48E9-AE8F-2E67E09ECE78}" type="slidenum">
              <a:rPr lang="nb-NO" smtClean="0"/>
              <a:pPr/>
              <a:t>11</a:t>
            </a:fld>
            <a:endParaRPr lang="nb-N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276475"/>
            <a:ext cx="9144000" cy="2520950"/>
          </a:xfrm>
        </p:spPr>
        <p:txBody>
          <a:bodyPr/>
          <a:lstStyle>
            <a:lvl1pPr algn="ctr">
              <a:defRPr sz="4400" b="0">
                <a:solidFill>
                  <a:srgbClr val="17375E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algn="l">
              <a:defRPr sz="1400"/>
            </a:lvl1pPr>
          </a:lstStyle>
          <a:p>
            <a:fld id="{B04741B2-6443-45E2-B923-78A7FAE417EB}" type="datetime1">
              <a:rPr lang="nb-NO" smtClean="0"/>
              <a:pPr/>
              <a:t>28.11.2013</a:t>
            </a:fld>
            <a:endParaRPr lang="nb-NO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fld id="{01700B67-D9BA-4763-ACC8-4B1A22A4FAA7}" type="slidenum">
              <a:rPr lang="nb-NO"/>
              <a:pPr/>
              <a:t>‹#›</a:t>
            </a:fld>
            <a:endParaRPr lang="nb-NO"/>
          </a:p>
        </p:txBody>
      </p:sp>
      <p:grpSp>
        <p:nvGrpSpPr>
          <p:cNvPr id="7" name="Gruppe 6"/>
          <p:cNvGrpSpPr/>
          <p:nvPr userDrawn="1"/>
        </p:nvGrpSpPr>
        <p:grpSpPr>
          <a:xfrm>
            <a:off x="0" y="816"/>
            <a:ext cx="9144000" cy="1727200"/>
            <a:chOff x="0" y="0"/>
            <a:chExt cx="9144000" cy="1727200"/>
          </a:xfrm>
        </p:grpSpPr>
        <p:pic>
          <p:nvPicPr>
            <p:cNvPr id="8" name="Bilde 4" descr="Bånd.jpg"/>
            <p:cNvPicPr>
              <a:picLocks noChangeAspect="1"/>
            </p:cNvPicPr>
            <p:nvPr userDrawn="1"/>
          </p:nvPicPr>
          <p:blipFill>
            <a:blip r:embed="rId2" cstate="print"/>
            <a:srcRect l="15620" t="18381" r="18251" b="15822"/>
            <a:stretch>
              <a:fillRect/>
            </a:stretch>
          </p:blipFill>
          <p:spPr bwMode="auto">
            <a:xfrm>
              <a:off x="0" y="0"/>
              <a:ext cx="9144000" cy="172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Bilde 3" descr="NVELogoPos.eps"/>
            <p:cNvPicPr>
              <a:picLocks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73538" y="482600"/>
              <a:ext cx="882650" cy="871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ctr">
              <a:defRPr/>
            </a:lvl1pPr>
          </a:lstStyle>
          <a:p>
            <a:endParaRPr lang="nb-NO"/>
          </a:p>
          <a:p>
            <a:fld id="{179F2481-13E8-411C-B91B-CD3202708B22}" type="datetime1">
              <a:rPr lang="nb-NO" smtClean="0"/>
              <a:pPr/>
              <a:t>28.11.2013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3BC729-0323-47A3-8636-403F449EBD15}" type="slidenum">
              <a:rPr lang="nb-NO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96075" y="274638"/>
            <a:ext cx="2124075" cy="5386387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323850" y="274638"/>
            <a:ext cx="6219825" cy="5386387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ctr">
              <a:defRPr/>
            </a:lvl1pPr>
          </a:lstStyle>
          <a:p>
            <a:endParaRPr lang="nb-NO"/>
          </a:p>
          <a:p>
            <a:fld id="{427BAD93-22BA-41A1-8787-DDC490EFF9DC}" type="datetime1">
              <a:rPr lang="nb-NO" smtClean="0"/>
              <a:pPr/>
              <a:t>28.11.2013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BBF88-F699-4107-8CAA-64D156FE4C9D}" type="slidenum">
              <a:rPr lang="nb-NO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tel, teks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3850" y="274638"/>
            <a:ext cx="8496300" cy="11430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323850" y="1600200"/>
            <a:ext cx="4171950" cy="4060825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71950" cy="4060825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0"/>
          </p:nvPr>
        </p:nvSpPr>
        <p:spPr>
          <a:xfrm>
            <a:off x="3132138" y="6597650"/>
            <a:ext cx="2895600" cy="260350"/>
          </a:xfrm>
        </p:spPr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1"/>
          </p:nvPr>
        </p:nvSpPr>
        <p:spPr>
          <a:xfrm>
            <a:off x="7812088" y="5876925"/>
            <a:ext cx="1008062" cy="622300"/>
          </a:xfrm>
        </p:spPr>
        <p:txBody>
          <a:bodyPr/>
          <a:lstStyle>
            <a:lvl1pPr algn="ctr">
              <a:defRPr/>
            </a:lvl1pPr>
          </a:lstStyle>
          <a:p>
            <a:endParaRPr lang="nb-NO"/>
          </a:p>
          <a:p>
            <a:fld id="{C0E3ABCA-E411-48F6-A8D5-14F17BCB537D}" type="datetime1">
              <a:rPr lang="nb-NO" smtClean="0"/>
              <a:pPr/>
              <a:t>28.11.2013</a:t>
            </a:fld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8172450" y="5445125"/>
            <a:ext cx="692150" cy="260350"/>
          </a:xfrm>
        </p:spPr>
        <p:txBody>
          <a:bodyPr/>
          <a:lstStyle>
            <a:lvl1pPr>
              <a:defRPr/>
            </a:lvl1pPr>
          </a:lstStyle>
          <a:p>
            <a:fld id="{4343543C-DD0A-472B-BF77-8B30902206B7}" type="slidenum">
              <a:rPr lang="nb-NO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tel og to innholdsdeler over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16013" y="274638"/>
            <a:ext cx="7570787" cy="11430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"/>
          </p:nvPr>
        </p:nvSpPr>
        <p:spPr>
          <a:xfrm>
            <a:off x="1187450" y="1600200"/>
            <a:ext cx="3673475" cy="21859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2"/>
          </p:nvPr>
        </p:nvSpPr>
        <p:spPr>
          <a:xfrm>
            <a:off x="5013325" y="1600200"/>
            <a:ext cx="3673475" cy="21859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half" idx="3"/>
          </p:nvPr>
        </p:nvSpPr>
        <p:spPr>
          <a:xfrm>
            <a:off x="1187450" y="3938588"/>
            <a:ext cx="7499350" cy="2187575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>
          <a:xfrm>
            <a:off x="7164388" y="6237288"/>
            <a:ext cx="1619250" cy="360362"/>
          </a:xfrm>
        </p:spPr>
        <p:txBody>
          <a:bodyPr/>
          <a:lstStyle>
            <a:lvl1pPr>
              <a:defRPr/>
            </a:lvl1pPr>
          </a:lstStyle>
          <a:p>
            <a:fld id="{0E118393-00F0-4C89-A87E-1AB332D07726}" type="datetime5">
              <a:rPr lang="nb-NO"/>
              <a:pPr/>
              <a:t>28. nov. 2013</a:t>
            </a:fld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>
          <a:xfrm>
            <a:off x="1187450" y="616585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>
          <a:xfrm>
            <a:off x="250825" y="6237288"/>
            <a:ext cx="792163" cy="4318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 </a:t>
            </a:r>
            <a:fld id="{0258E53F-8446-430A-8411-B63BC686FFE1}" type="slidenum">
              <a:rPr lang="nb-NO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47288-69FE-4574-8626-BD160F84D9C7}" type="datetimeFigureOut">
              <a:rPr lang="nb-NO"/>
              <a:pPr>
                <a:defRPr/>
              </a:pPr>
              <a:t>28.11.2013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6722E-D8DB-44CE-9877-897F995C8707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1"/>
          </p:nvPr>
        </p:nvSpPr>
        <p:spPr>
          <a:xfrm>
            <a:off x="7812088" y="5876925"/>
            <a:ext cx="1008062" cy="504403"/>
          </a:xfrm>
        </p:spPr>
        <p:txBody>
          <a:bodyPr/>
          <a:lstStyle>
            <a:lvl1pPr algn="ctr">
              <a:defRPr/>
            </a:lvl1pPr>
          </a:lstStyle>
          <a:p>
            <a:endParaRPr lang="nb-NO"/>
          </a:p>
          <a:p>
            <a:fld id="{8FA61CC4-642D-4649-B96D-D6944C927984}" type="datetime1">
              <a:rPr lang="nb-NO" smtClean="0"/>
              <a:pPr/>
              <a:t>28.11.2013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028384" y="5445125"/>
            <a:ext cx="836216" cy="260350"/>
          </a:xfrm>
        </p:spPr>
        <p:txBody>
          <a:bodyPr/>
          <a:lstStyle>
            <a:lvl1pPr>
              <a:defRPr/>
            </a:lvl1pPr>
          </a:lstStyle>
          <a:p>
            <a:fld id="{6FB8A023-2F82-498D-A39A-6B35736A6BAF}" type="slidenum">
              <a:rPr lang="nb-NO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ctr">
              <a:defRPr/>
            </a:lvl1pPr>
          </a:lstStyle>
          <a:p>
            <a:endParaRPr lang="nb-NO"/>
          </a:p>
          <a:p>
            <a:fld id="{E1BA6924-E561-4A5B-91B5-DD6321130A57}" type="datetime1">
              <a:rPr lang="nb-NO" smtClean="0"/>
              <a:pPr/>
              <a:t>28.11.2013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5C5287-03F1-481B-98E7-A5BF5C85D7D1}" type="slidenum">
              <a:rPr lang="nb-NO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323850" y="1600200"/>
            <a:ext cx="4171950" cy="4060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71950" cy="4060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ctr">
              <a:defRPr/>
            </a:lvl1pPr>
          </a:lstStyle>
          <a:p>
            <a:endParaRPr lang="nb-NO"/>
          </a:p>
          <a:p>
            <a:fld id="{32C5B192-DFA0-4238-92ED-BC7108F23E61}" type="datetime1">
              <a:rPr lang="nb-NO" smtClean="0"/>
              <a:pPr/>
              <a:t>28.11.2013</a:t>
            </a:fld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A85F2F-22F3-4DC5-A0F9-6704BFE4F3C3}" type="slidenum">
              <a:rPr lang="nb-NO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ctr">
              <a:defRPr/>
            </a:lvl1pPr>
          </a:lstStyle>
          <a:p>
            <a:endParaRPr lang="nb-NO"/>
          </a:p>
          <a:p>
            <a:fld id="{D799F09A-4EA8-4F69-8D66-5F1EAD7774B3}" type="datetime1">
              <a:rPr lang="nb-NO" smtClean="0"/>
              <a:pPr/>
              <a:t>28.11.2013</a:t>
            </a:fld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BE0E48-14C1-486A-B21C-07E86A5C4BB0}" type="slidenum">
              <a:rPr lang="nb-NO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ctr">
              <a:defRPr/>
            </a:lvl1pPr>
          </a:lstStyle>
          <a:p>
            <a:endParaRPr lang="nb-NO"/>
          </a:p>
          <a:p>
            <a:fld id="{27B41479-6992-48B6-B836-ADEC7FA899E9}" type="datetime1">
              <a:rPr lang="nb-NO" smtClean="0"/>
              <a:pPr/>
              <a:t>28.11.2013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820155-6D82-4125-9C17-EBAE33B3B3DF}" type="slidenum">
              <a:rPr lang="nb-NO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ctr">
              <a:defRPr/>
            </a:lvl1pPr>
          </a:lstStyle>
          <a:p>
            <a:endParaRPr lang="nb-NO"/>
          </a:p>
          <a:p>
            <a:fld id="{C8A63988-3051-4690-AA43-10599071646A}" type="datetime1">
              <a:rPr lang="nb-NO" smtClean="0"/>
              <a:pPr/>
              <a:t>28.11.2013</a:t>
            </a:fld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9F2975-E9DF-40FC-9C48-242C974538EE}" type="slidenum">
              <a:rPr lang="nb-NO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ctr">
              <a:defRPr/>
            </a:lvl1pPr>
          </a:lstStyle>
          <a:p>
            <a:endParaRPr lang="nb-NO"/>
          </a:p>
          <a:p>
            <a:fld id="{2768931D-5ACF-4C29-A863-8641007A178C}" type="datetime1">
              <a:rPr lang="nb-NO" smtClean="0"/>
              <a:pPr/>
              <a:t>28.11.2013</a:t>
            </a:fld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70103C-DE38-4102-BDE8-DC60D75F4EDE}" type="slidenum">
              <a:rPr lang="nb-NO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ctr">
              <a:defRPr/>
            </a:lvl1pPr>
          </a:lstStyle>
          <a:p>
            <a:endParaRPr lang="nb-NO"/>
          </a:p>
          <a:p>
            <a:fld id="{8211C11E-7183-4485-B5F8-33644037A090}" type="datetime1">
              <a:rPr lang="nb-NO" smtClean="0"/>
              <a:pPr/>
              <a:t>28.11.2013</a:t>
            </a:fld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AAF9BC-CF40-43C0-B327-1017A60C716B}" type="slidenum">
              <a:rPr lang="nb-NO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274638"/>
            <a:ext cx="8496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tittelstil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600200"/>
            <a:ext cx="8496300" cy="406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32138" y="6597650"/>
            <a:ext cx="28956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nb-NO"/>
          </a:p>
        </p:txBody>
      </p:sp>
      <p:sp>
        <p:nvSpPr>
          <p:cNvPr id="8602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812088" y="5876925"/>
            <a:ext cx="1008062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algn="ctr"/>
            <a:endParaRPr lang="nb-NO"/>
          </a:p>
          <a:p>
            <a:fld id="{369B2C26-2A3D-4295-A5B0-AE28BE316F15}" type="datetime1">
              <a:rPr lang="nb-NO" smtClean="0"/>
              <a:pPr/>
              <a:t>28.11.2013</a:t>
            </a:fld>
            <a:endParaRPr lang="nb-NO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72450" y="5445125"/>
            <a:ext cx="6921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8DAEE954-DDF2-4980-9E97-FBEE77AE4BB9}" type="slidenum">
              <a:rPr lang="nb-NO"/>
              <a:pPr/>
              <a:t>‹#›</a:t>
            </a:fld>
            <a:endParaRPr lang="nb-NO"/>
          </a:p>
        </p:txBody>
      </p:sp>
      <p:grpSp>
        <p:nvGrpSpPr>
          <p:cNvPr id="9" name="Gruppe 8"/>
          <p:cNvGrpSpPr/>
          <p:nvPr/>
        </p:nvGrpSpPr>
        <p:grpSpPr>
          <a:xfrm>
            <a:off x="260350" y="6288088"/>
            <a:ext cx="8629650" cy="363537"/>
            <a:chOff x="260350" y="6364288"/>
            <a:chExt cx="8629650" cy="363537"/>
          </a:xfrm>
        </p:grpSpPr>
        <p:pic>
          <p:nvPicPr>
            <p:cNvPr id="10" name="Bilde 7" descr="Bånd 2.jpg"/>
            <p:cNvPicPr>
              <a:picLocks/>
            </p:cNvPicPr>
            <p:nvPr userDrawn="1"/>
          </p:nvPicPr>
          <p:blipFill>
            <a:blip r:embed="rId16" cstate="print"/>
            <a:srcRect l="9778" r="7104" b="44769"/>
            <a:stretch>
              <a:fillRect/>
            </a:stretch>
          </p:blipFill>
          <p:spPr bwMode="auto">
            <a:xfrm>
              <a:off x="260350" y="6364288"/>
              <a:ext cx="8629650" cy="360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Bilde 5" descr="NVELogoPos.eps"/>
            <p:cNvPicPr>
              <a:picLocks/>
            </p:cNvPicPr>
            <p:nvPr userDrawn="1"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42900" y="6400800"/>
              <a:ext cx="306388" cy="287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ktangel 11"/>
            <p:cNvSpPr/>
            <p:nvPr userDrawn="1"/>
          </p:nvSpPr>
          <p:spPr>
            <a:xfrm>
              <a:off x="2286000" y="6451600"/>
              <a:ext cx="4572000" cy="2762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nb-NO" baseline="30000">
                  <a:solidFill>
                    <a:srgbClr val="404040"/>
                  </a:solidFill>
                </a:rPr>
                <a:t>Norges vassdrags- og energidirektorat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4792C"/>
        </a:buClr>
        <a:buSzPct val="85000"/>
        <a:buFont typeface="Arial Unicode MS" pitchFamily="34" charset="-128"/>
        <a:buChar char="■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295383"/>
        </a:buClr>
        <a:buSzPct val="80000"/>
        <a:buFont typeface="Helvetica" pitchFamily="34" charset="0"/>
        <a:buChar char="■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jpeg"/><Relationship Id="rId4" Type="http://schemas.openxmlformats.org/officeDocument/2006/relationships/image" Target="cid:image002.jpg@01CD9FB0.FA0674C0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31640" y="3933056"/>
            <a:ext cx="6400800" cy="2520280"/>
          </a:xfrm>
          <a:prstGeom prst="rect">
            <a:avLst/>
          </a:prstGeo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/>
          <a:lstStyle/>
          <a:p>
            <a:pPr marL="0" indent="0" algn="ctr">
              <a:buFont typeface="Arial Unicode MS" pitchFamily="34" charset="-128"/>
              <a:buNone/>
            </a:pPr>
            <a:endParaRPr lang="nb-NO" dirty="0" smtClean="0"/>
          </a:p>
          <a:p>
            <a:pPr marL="0" indent="0" algn="ctr">
              <a:buFont typeface="Arial Unicode MS" pitchFamily="34" charset="-128"/>
              <a:buNone/>
            </a:pPr>
            <a:endParaRPr lang="nb-NO" dirty="0" smtClean="0"/>
          </a:p>
          <a:p>
            <a:pPr marL="0" indent="0" algn="ctr">
              <a:buFont typeface="Arial Unicode MS" pitchFamily="34" charset="-128"/>
              <a:buNone/>
            </a:pPr>
            <a:endParaRPr lang="nb-NO" dirty="0" smtClean="0"/>
          </a:p>
          <a:p>
            <a:pPr algn="ctr">
              <a:buNone/>
            </a:pPr>
            <a:r>
              <a:rPr lang="nb-NO" sz="1600" dirty="0" smtClean="0"/>
              <a:t>Anne Britt Leifseth</a:t>
            </a:r>
          </a:p>
          <a:p>
            <a:pPr algn="ctr">
              <a:buNone/>
            </a:pPr>
            <a:r>
              <a:rPr lang="nb-NO" sz="1600" dirty="0" smtClean="0"/>
              <a:t>Direktør for Skred- og vassdragsavdelingen</a:t>
            </a:r>
          </a:p>
          <a:p>
            <a:pPr algn="ctr">
              <a:buNone/>
            </a:pPr>
            <a:endParaRPr lang="nb-NO" sz="1600" dirty="0" smtClean="0"/>
          </a:p>
          <a:p>
            <a:pPr algn="ctr">
              <a:buNone/>
            </a:pPr>
            <a:r>
              <a:rPr lang="nb-NO" sz="1600" dirty="0" smtClean="0"/>
              <a:t> 28.11 2013</a:t>
            </a:r>
          </a:p>
          <a:p>
            <a:pPr marL="0" indent="0" algn="ctr">
              <a:buFont typeface="Arial Unicode MS" pitchFamily="34" charset="-128"/>
              <a:buNone/>
            </a:pPr>
            <a:endParaRPr lang="nb-NO" sz="2000" dirty="0" smtClean="0"/>
          </a:p>
          <a:p>
            <a:pPr marL="0" indent="0" algn="ctr">
              <a:buFont typeface="Arial Unicode MS" pitchFamily="34" charset="-128"/>
              <a:buNone/>
            </a:pPr>
            <a:endParaRPr lang="nb-NO" sz="2000" dirty="0" smtClean="0"/>
          </a:p>
          <a:p>
            <a:pPr marL="0" indent="0" algn="ctr">
              <a:buFont typeface="Arial Unicode MS" pitchFamily="34" charset="-128"/>
              <a:buNone/>
            </a:pPr>
            <a:endParaRPr lang="nb-NO" dirty="0" smtClean="0"/>
          </a:p>
          <a:p>
            <a:pPr marL="0" indent="0" algn="ctr">
              <a:buFont typeface="Arial Unicode MS" pitchFamily="34" charset="-128"/>
              <a:buNone/>
            </a:pPr>
            <a:endParaRPr lang="nb-NO" dirty="0" smtClean="0"/>
          </a:p>
          <a:p>
            <a:pPr marL="0" indent="0" algn="ctr">
              <a:buFont typeface="Arial Unicode MS" pitchFamily="34" charset="-128"/>
              <a:buNone/>
            </a:pPr>
            <a:endParaRPr lang="nb-NO" dirty="0" smtClean="0"/>
          </a:p>
          <a:p>
            <a:pPr marL="0" indent="0" algn="ctr">
              <a:buFont typeface="Arial Unicode MS" pitchFamily="34" charset="-128"/>
              <a:buNone/>
            </a:pPr>
            <a:endParaRPr lang="nb-NO" dirty="0" smtClean="0"/>
          </a:p>
          <a:p>
            <a:pPr marL="0" indent="0" algn="ctr">
              <a:buFont typeface="Arial Unicode MS" pitchFamily="34" charset="-128"/>
              <a:buNone/>
            </a:pPr>
            <a:endParaRPr lang="nb-NO" dirty="0" smtClean="0"/>
          </a:p>
          <a:p>
            <a:pPr marL="0" indent="0" algn="ctr">
              <a:buFont typeface="Arial Unicode MS" pitchFamily="34" charset="-128"/>
              <a:buNone/>
            </a:pPr>
            <a:endParaRPr lang="nb-NO" dirty="0" smtClean="0"/>
          </a:p>
          <a:p>
            <a:pPr marL="0" indent="0" algn="ctr">
              <a:buFont typeface="Arial Unicode MS" pitchFamily="34" charset="-128"/>
              <a:buNone/>
            </a:pPr>
            <a:endParaRPr lang="nb-NO" dirty="0" smtClean="0"/>
          </a:p>
          <a:p>
            <a:pPr marL="0" indent="0" algn="ctr">
              <a:buFont typeface="Arial Unicode MS" pitchFamily="34" charset="-128"/>
              <a:buNone/>
            </a:pPr>
            <a:endParaRPr lang="nb-NO" dirty="0" smtClean="0"/>
          </a:p>
          <a:p>
            <a:pPr marL="0" indent="0" algn="ctr">
              <a:buFont typeface="Arial Unicode MS" pitchFamily="34" charset="-128"/>
              <a:buNone/>
            </a:pPr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sz="3600" b="1" dirty="0" smtClean="0">
                <a:solidFill>
                  <a:schemeClr val="tx1"/>
                </a:solidFill>
              </a:rPr>
              <a:t>Forebygging og håndtering </a:t>
            </a:r>
            <a:br>
              <a:rPr lang="nb-NO" sz="3600" b="1" dirty="0" smtClean="0">
                <a:solidFill>
                  <a:schemeClr val="tx1"/>
                </a:solidFill>
              </a:rPr>
            </a:br>
            <a:r>
              <a:rPr lang="nb-NO" sz="3600" b="1" dirty="0" smtClean="0">
                <a:solidFill>
                  <a:schemeClr val="tx1"/>
                </a:solidFill>
              </a:rPr>
              <a:t>av flom og skred</a:t>
            </a:r>
            <a:endParaRPr lang="nb-NO" sz="3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0900" y="2771775"/>
            <a:ext cx="51847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Bilde 4" descr="Illustrasjon fjellskred frå Åkneset - Tor Spong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29163"/>
            <a:ext cx="2068513" cy="185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3" name="Bilde 6" descr="Steinsprang Årdal 20091203 Tv2 Nyhetene.png"/>
          <p:cNvPicPr>
            <a:picLocks/>
          </p:cNvPicPr>
          <p:nvPr/>
        </p:nvPicPr>
        <p:blipFill>
          <a:blip r:embed="rId5" cstate="print"/>
          <a:srcRect l="9837" r="25946" b="12715"/>
          <a:stretch>
            <a:fillRect/>
          </a:stretch>
        </p:blipFill>
        <p:spPr bwMode="auto">
          <a:xfrm>
            <a:off x="0" y="764704"/>
            <a:ext cx="2051050" cy="1925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4" name="Bilde 7" descr="Flomskred Steinsprang Josne Lærdal NGI.jpg"/>
          <p:cNvPicPr>
            <a:picLocks noChangeAspect="1"/>
          </p:cNvPicPr>
          <p:nvPr/>
        </p:nvPicPr>
        <p:blipFill>
          <a:blip r:embed="rId6" cstate="print"/>
          <a:srcRect r="1923"/>
          <a:stretch>
            <a:fillRect/>
          </a:stretch>
        </p:blipFill>
        <p:spPr bwMode="auto">
          <a:xfrm>
            <a:off x="2124075" y="5060950"/>
            <a:ext cx="2519363" cy="1525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5" name="Bilde 8" descr="Jordskred - foto Terje H Bargel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836712"/>
            <a:ext cx="2508250" cy="1943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6" name="Bilde 9" descr="kattmarka - NGI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22813" y="5057775"/>
            <a:ext cx="2566987" cy="1522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7" name="Bilde 10" descr="Jordskred Kvås Lyngdal 2008 - foto Terje H Bargel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23728" y="836712"/>
            <a:ext cx="2578100" cy="1941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178" name="TekstSylinder 11"/>
          <p:cNvSpPr txBox="1">
            <a:spLocks noChangeArrowheads="1"/>
          </p:cNvSpPr>
          <p:nvPr/>
        </p:nvSpPr>
        <p:spPr bwMode="auto">
          <a:xfrm>
            <a:off x="1331913" y="6365875"/>
            <a:ext cx="792162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n-NO" sz="900" i="1" dirty="0">
                <a:solidFill>
                  <a:schemeClr val="bg1"/>
                </a:solidFill>
              </a:rPr>
              <a:t>Foto: </a:t>
            </a:r>
            <a:r>
              <a:rPr lang="nn-NO" sz="900" i="1" dirty="0" err="1">
                <a:solidFill>
                  <a:schemeClr val="bg1"/>
                </a:solidFill>
              </a:rPr>
              <a:t>Vg.no</a:t>
            </a:r>
            <a:endParaRPr lang="nn-NO" sz="900" i="1">
              <a:solidFill>
                <a:schemeClr val="bg1"/>
              </a:solidFill>
            </a:endParaRPr>
          </a:p>
        </p:txBody>
      </p:sp>
      <p:sp>
        <p:nvSpPr>
          <p:cNvPr id="7179" name="TekstSylinder 12"/>
          <p:cNvSpPr txBox="1">
            <a:spLocks noChangeArrowheads="1"/>
          </p:cNvSpPr>
          <p:nvPr/>
        </p:nvSpPr>
        <p:spPr bwMode="auto">
          <a:xfrm>
            <a:off x="1258888" y="4386263"/>
            <a:ext cx="9366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n-NO" sz="900" i="1"/>
              <a:t>Foto: Scanpix</a:t>
            </a:r>
          </a:p>
        </p:txBody>
      </p:sp>
      <p:sp>
        <p:nvSpPr>
          <p:cNvPr id="7180" name="TekstSylinder 13"/>
          <p:cNvSpPr txBox="1">
            <a:spLocks noChangeArrowheads="1"/>
          </p:cNvSpPr>
          <p:nvPr/>
        </p:nvSpPr>
        <p:spPr bwMode="auto">
          <a:xfrm>
            <a:off x="971550" y="2493963"/>
            <a:ext cx="115252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n-NO" sz="800" i="1"/>
              <a:t>Foto: Tv2 Nyhetene</a:t>
            </a:r>
          </a:p>
        </p:txBody>
      </p:sp>
      <p:sp>
        <p:nvSpPr>
          <p:cNvPr id="7181" name="TekstSylinder 14"/>
          <p:cNvSpPr txBox="1">
            <a:spLocks noChangeArrowheads="1"/>
          </p:cNvSpPr>
          <p:nvPr/>
        </p:nvSpPr>
        <p:spPr bwMode="auto">
          <a:xfrm>
            <a:off x="3563938" y="2492375"/>
            <a:ext cx="11525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n-NO" sz="800" i="1">
                <a:solidFill>
                  <a:schemeClr val="bg1"/>
                </a:solidFill>
              </a:rPr>
              <a:t>Foto: Terje H. Bargel</a:t>
            </a:r>
          </a:p>
        </p:txBody>
      </p:sp>
      <p:sp>
        <p:nvSpPr>
          <p:cNvPr id="7182" name="TekstSylinder 15"/>
          <p:cNvSpPr txBox="1">
            <a:spLocks noChangeArrowheads="1"/>
          </p:cNvSpPr>
          <p:nvPr/>
        </p:nvSpPr>
        <p:spPr bwMode="auto">
          <a:xfrm>
            <a:off x="6659563" y="6381750"/>
            <a:ext cx="6492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n-NO" sz="800" i="1">
                <a:solidFill>
                  <a:schemeClr val="bg1"/>
                </a:solidFill>
              </a:rPr>
              <a:t>Foto: NGI</a:t>
            </a:r>
          </a:p>
        </p:txBody>
      </p:sp>
      <p:sp>
        <p:nvSpPr>
          <p:cNvPr id="7183" name="TekstSylinder 16"/>
          <p:cNvSpPr txBox="1">
            <a:spLocks noChangeArrowheads="1"/>
          </p:cNvSpPr>
          <p:nvPr/>
        </p:nvSpPr>
        <p:spPr bwMode="auto">
          <a:xfrm>
            <a:off x="4067175" y="6381750"/>
            <a:ext cx="64928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n-NO" sz="800" i="1"/>
              <a:t>Foto: NGI</a:t>
            </a:r>
          </a:p>
        </p:txBody>
      </p:sp>
      <p:grpSp>
        <p:nvGrpSpPr>
          <p:cNvPr id="2" name="Gruppe 17"/>
          <p:cNvGrpSpPr>
            <a:grpSpLocks/>
          </p:cNvGrpSpPr>
          <p:nvPr/>
        </p:nvGrpSpPr>
        <p:grpSpPr bwMode="auto">
          <a:xfrm>
            <a:off x="7380288" y="765175"/>
            <a:ext cx="1763712" cy="2806700"/>
            <a:chOff x="5399088" y="1700808"/>
            <a:chExt cx="3744912" cy="5676870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5399088" y="1700808"/>
              <a:ext cx="3744912" cy="5661025"/>
              <a:chOff x="3325" y="0"/>
              <a:chExt cx="2458" cy="3657"/>
            </a:xfrm>
          </p:grpSpPr>
          <p:pic>
            <p:nvPicPr>
              <p:cNvPr id="7190" name="Picture 3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3325" y="0"/>
                <a:ext cx="2458" cy="365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7191" name="Line 5"/>
              <p:cNvSpPr>
                <a:spLocks noChangeShapeType="1"/>
              </p:cNvSpPr>
              <p:nvPr/>
            </p:nvSpPr>
            <p:spPr bwMode="auto">
              <a:xfrm flipH="1">
                <a:off x="3833" y="3067"/>
                <a:ext cx="136" cy="45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nb-NO"/>
              </a:p>
            </p:txBody>
          </p:sp>
        </p:grpSp>
        <p:sp>
          <p:nvSpPr>
            <p:cNvPr id="7189" name="TekstSylinder 19"/>
            <p:cNvSpPr txBox="1">
              <a:spLocks noChangeArrowheads="1"/>
            </p:cNvSpPr>
            <p:nvPr/>
          </p:nvSpPr>
          <p:spPr bwMode="auto">
            <a:xfrm>
              <a:off x="6469367" y="6942078"/>
              <a:ext cx="2674630" cy="43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>
              <a:spAutoFit/>
            </a:bodyPr>
            <a:lstStyle/>
            <a:p>
              <a:r>
                <a:rPr lang="nn-NO" sz="800" i="1"/>
                <a:t>Foto: Andrea Taurisano</a:t>
              </a:r>
            </a:p>
          </p:txBody>
        </p:sp>
      </p:grpSp>
      <p:pic>
        <p:nvPicPr>
          <p:cNvPr id="7185" name="Picture 4"/>
          <p:cNvPicPr>
            <a:picLocks noChangeAspect="1" noChangeArrowheads="1"/>
          </p:cNvPicPr>
          <p:nvPr/>
        </p:nvPicPr>
        <p:blipFill>
          <a:blip r:embed="rId11" cstate="print"/>
          <a:srcRect l="38725" r="27844"/>
          <a:stretch>
            <a:fillRect/>
          </a:stretch>
        </p:blipFill>
        <p:spPr bwMode="auto">
          <a:xfrm>
            <a:off x="7389813" y="3617913"/>
            <a:ext cx="1754187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186" name="TekstSylinder 23"/>
          <p:cNvSpPr txBox="1">
            <a:spLocks noChangeArrowheads="1"/>
          </p:cNvSpPr>
          <p:nvPr/>
        </p:nvSpPr>
        <p:spPr bwMode="auto">
          <a:xfrm>
            <a:off x="8459788" y="6381750"/>
            <a:ext cx="68421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n-NO" sz="800" i="1"/>
              <a:t>Foto: NRK</a:t>
            </a:r>
          </a:p>
        </p:txBody>
      </p:sp>
      <p:sp>
        <p:nvSpPr>
          <p:cNvPr id="7187" name="TekstSylinder 24"/>
          <p:cNvSpPr txBox="1">
            <a:spLocks noChangeArrowheads="1"/>
          </p:cNvSpPr>
          <p:nvPr/>
        </p:nvSpPr>
        <p:spPr bwMode="auto">
          <a:xfrm>
            <a:off x="323850" y="115888"/>
            <a:ext cx="84248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n-NO" sz="2800">
                <a:solidFill>
                  <a:schemeClr val="bg1"/>
                </a:solidFill>
              </a:rPr>
              <a:t>Skredtypar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2780928"/>
            <a:ext cx="2051721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tel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96300" cy="1143000"/>
          </a:xfrm>
        </p:spPr>
        <p:txBody>
          <a:bodyPr/>
          <a:lstStyle/>
          <a:p>
            <a:r>
              <a:rPr lang="nb-NO" dirty="0" smtClean="0"/>
              <a:t>NVE - Nasjonal myndighet på flom og skred</a:t>
            </a:r>
          </a:p>
        </p:txBody>
      </p:sp>
      <p:sp>
        <p:nvSpPr>
          <p:cNvPr id="9219" name="Plassholder for innhold 2"/>
          <p:cNvSpPr>
            <a:spLocks noGrp="1"/>
          </p:cNvSpPr>
          <p:nvPr>
            <p:ph sz="half" idx="1"/>
          </p:nvPr>
        </p:nvSpPr>
        <p:spPr>
          <a:xfrm>
            <a:off x="755577" y="1772816"/>
            <a:ext cx="5040560" cy="4525962"/>
          </a:xfrm>
        </p:spPr>
        <p:txBody>
          <a:bodyPr/>
          <a:lstStyle/>
          <a:p>
            <a:r>
              <a:rPr lang="nb-NO" dirty="0" smtClean="0"/>
              <a:t>Myndig og troverdig aktør</a:t>
            </a:r>
          </a:p>
          <a:p>
            <a:r>
              <a:rPr lang="nb-NO" dirty="0" smtClean="0"/>
              <a:t>Kunnskapsbasert med høy faglig kvalitet</a:t>
            </a:r>
          </a:p>
          <a:p>
            <a:r>
              <a:rPr lang="nb-NO" dirty="0" smtClean="0"/>
              <a:t>Være tilstede og ta ansvar</a:t>
            </a:r>
          </a:p>
          <a:p>
            <a:r>
              <a:rPr lang="nb-NO" dirty="0" smtClean="0"/>
              <a:t>Gir faglige råd og bistand</a:t>
            </a:r>
          </a:p>
          <a:p>
            <a:r>
              <a:rPr lang="nb-NO" dirty="0" smtClean="0"/>
              <a:t>Lite lovregulert felt</a:t>
            </a:r>
          </a:p>
          <a:p>
            <a:endParaRPr lang="nb-NO" dirty="0" smtClean="0"/>
          </a:p>
          <a:p>
            <a:endParaRPr lang="nb-NO" dirty="0" smtClean="0"/>
          </a:p>
          <a:p>
            <a:pPr>
              <a:buFont typeface="Arial" charset="0"/>
              <a:buNone/>
            </a:pPr>
            <a:endParaRPr lang="nb-NO" dirty="0" smtClean="0"/>
          </a:p>
          <a:p>
            <a:pPr>
              <a:buFont typeface="Arial" charset="0"/>
              <a:buNone/>
            </a:pPr>
            <a:endParaRPr lang="nb-NO" dirty="0" smtClean="0"/>
          </a:p>
        </p:txBody>
      </p:sp>
      <p:sp>
        <p:nvSpPr>
          <p:cNvPr id="9220" name="Plassholder for dato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endParaRPr lang="nb-NO" smtClean="0"/>
          </a:p>
        </p:txBody>
      </p:sp>
      <p:sp>
        <p:nvSpPr>
          <p:cNvPr id="9221" name="Plassholder for lysbildenumm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nb-NO" smtClean="0"/>
              <a:t> </a:t>
            </a:r>
            <a:fld id="{4BBBF245-0351-4F02-B1DC-BB143999D504}" type="slidenum">
              <a:rPr lang="nb-NO" smtClean="0"/>
              <a:pPr/>
              <a:t>11</a:t>
            </a:fld>
            <a:endParaRPr lang="nb-NO" smtClean="0"/>
          </a:p>
        </p:txBody>
      </p:sp>
      <p:sp>
        <p:nvSpPr>
          <p:cNvPr id="9" name="Plassholder for innhold 8"/>
          <p:cNvSpPr>
            <a:spLocks noGrp="1"/>
          </p:cNvSpPr>
          <p:nvPr>
            <p:ph sz="half" idx="2"/>
          </p:nvPr>
        </p:nvSpPr>
        <p:spPr>
          <a:xfrm>
            <a:off x="7380312" y="3573016"/>
            <a:ext cx="1439838" cy="2088009"/>
          </a:xfrm>
        </p:spPr>
        <p:txBody>
          <a:bodyPr/>
          <a:lstStyle/>
          <a:p>
            <a:endParaRPr lang="nb-NO" dirty="0"/>
          </a:p>
        </p:txBody>
      </p:sp>
      <p:pic>
        <p:nvPicPr>
          <p:cNvPr id="7" name="Picture 2" descr="\\tsclient\C\Documents and Settings\esae\Mine dokumenter\Mine bilder\fagbilder\Befaringer\Ras i Overhalla\IMG_34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336596"/>
            <a:ext cx="3707904" cy="318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 l="34256" t="18900" r="32079" b="4556"/>
          <a:stretch>
            <a:fillRect/>
          </a:stretch>
        </p:blipFill>
        <p:spPr bwMode="auto">
          <a:xfrm>
            <a:off x="539750" y="1127125"/>
            <a:ext cx="3024188" cy="4297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4" cstate="print"/>
          <a:srcRect l="13489" t="8348" r="62776" b="3999"/>
          <a:stretch>
            <a:fillRect/>
          </a:stretch>
        </p:blipFill>
        <p:spPr bwMode="auto">
          <a:xfrm>
            <a:off x="5003800" y="1125538"/>
            <a:ext cx="2055813" cy="2846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580" name="Plassholder for lysbildenummer 6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8517AEB-3982-4669-85F2-EADFADE2ECCD}" type="slidenum">
              <a:rPr lang="nb-NO" smtClean="0">
                <a:latin typeface="Arial" pitchFamily="34" charset="0"/>
              </a:rPr>
              <a:pPr/>
              <a:t>12</a:t>
            </a:fld>
            <a:endParaRPr lang="nb-NO" smtClean="0">
              <a:latin typeface="Arial" pitchFamily="34" charset="0"/>
            </a:endParaRPr>
          </a:p>
        </p:txBody>
      </p:sp>
      <p:pic>
        <p:nvPicPr>
          <p:cNvPr id="24581" name="Picture 3"/>
          <p:cNvPicPr>
            <a:picLocks noChangeAspect="1" noChangeArrowheads="1"/>
          </p:cNvPicPr>
          <p:nvPr/>
        </p:nvPicPr>
        <p:blipFill>
          <a:blip r:embed="rId5" cstate="print"/>
          <a:srcRect l="13571" t="7619" r="62857" b="4762"/>
          <a:stretch>
            <a:fillRect/>
          </a:stretch>
        </p:blipFill>
        <p:spPr bwMode="auto">
          <a:xfrm rot="291198">
            <a:off x="6308725" y="2433638"/>
            <a:ext cx="2281238" cy="3181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6" cstate="print"/>
          <a:srcRect b="2174"/>
          <a:stretch>
            <a:fillRect/>
          </a:stretch>
        </p:blipFill>
        <p:spPr bwMode="auto">
          <a:xfrm rot="-480000">
            <a:off x="4165600" y="2470150"/>
            <a:ext cx="2246313" cy="3114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Tittel 1"/>
          <p:cNvSpPr txBox="1">
            <a:spLocks/>
          </p:cNvSpPr>
          <p:nvPr/>
        </p:nvSpPr>
        <p:spPr>
          <a:xfrm>
            <a:off x="539750" y="274638"/>
            <a:ext cx="82804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nb-NO" sz="3600" b="1" kern="0" dirty="0">
                <a:latin typeface="+mj-lt"/>
                <a:ea typeface="+mj-ea"/>
                <a:cs typeface="+mj-cs"/>
              </a:rPr>
              <a:t>Skredkartlegging – retning framover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Plassholder for lysbildenumm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FAC31FE7-BEB4-4F56-B5C3-A0A6CD021E6F}" type="slidenum">
              <a:rPr lang="nb-NO" smtClean="0">
                <a:latin typeface="Arial" pitchFamily="34" charset="0"/>
              </a:rPr>
              <a:pPr/>
              <a:t>13</a:t>
            </a:fld>
            <a:endParaRPr lang="nb-NO" smtClean="0">
              <a:latin typeface="Arial" pitchFamily="34" charset="0"/>
            </a:endParaRPr>
          </a:p>
        </p:txBody>
      </p:sp>
      <p:sp>
        <p:nvSpPr>
          <p:cNvPr id="18435" name="Plassholder for dato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endParaRPr lang="nb-NO" smtClean="0">
              <a:latin typeface="Arial" pitchFamily="34" charset="0"/>
            </a:endParaRPr>
          </a:p>
          <a:p>
            <a:pPr algn="r"/>
            <a:fld id="{7DEE11BF-CC80-4F55-91F3-C59E0C2578AD}" type="datetime1">
              <a:rPr lang="nb-NO" smtClean="0">
                <a:latin typeface="Arial" pitchFamily="34" charset="0"/>
              </a:rPr>
              <a:pPr algn="r"/>
              <a:t>28.11.2013</a:t>
            </a:fld>
            <a:endParaRPr lang="nb-NO" smtClean="0">
              <a:latin typeface="Arial" pitchFamily="34" charset="0"/>
            </a:endParaRPr>
          </a:p>
        </p:txBody>
      </p:sp>
      <p:sp>
        <p:nvSpPr>
          <p:cNvPr id="18436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Kommunale arealplaner - innspill</a:t>
            </a:r>
          </a:p>
        </p:txBody>
      </p:sp>
      <p:sp>
        <p:nvSpPr>
          <p:cNvPr id="18437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539552" y="1628800"/>
            <a:ext cx="8496300" cy="4133850"/>
          </a:xfrm>
        </p:spPr>
        <p:txBody>
          <a:bodyPr/>
          <a:lstStyle/>
          <a:p>
            <a:pPr eaLnBrk="1" hangingPunct="1">
              <a:buNone/>
            </a:pPr>
            <a:r>
              <a:rPr lang="nb-NO" dirty="0" smtClean="0"/>
              <a:t>Utvikling i totalt antall plandokumenter registrert i NVEs arkiv</a:t>
            </a:r>
          </a:p>
          <a:p>
            <a:pPr eaLnBrk="1" hangingPunct="1"/>
            <a:endParaRPr lang="nb-NO" dirty="0" smtClean="0"/>
          </a:p>
        </p:txBody>
      </p:sp>
      <p:pic>
        <p:nvPicPr>
          <p:cNvPr id="2" name="Bilde 1" descr="cid:image001.png@01CEB2F1.1F06E0D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132856"/>
            <a:ext cx="6461556" cy="3917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Plassholder for lysbildenummer 4"/>
          <p:cNvSpPr>
            <a:spLocks noGrp="1"/>
          </p:cNvSpPr>
          <p:nvPr>
            <p:ph type="sldNum" sz="quarter" idx="11"/>
          </p:nvPr>
        </p:nvSpPr>
        <p:spPr>
          <a:xfrm>
            <a:off x="7524328" y="5661249"/>
            <a:ext cx="1295822" cy="432048"/>
          </a:xfrm>
          <a:noFill/>
        </p:spPr>
        <p:txBody>
          <a:bodyPr/>
          <a:lstStyle/>
          <a:p>
            <a:r>
              <a:rPr lang="nb-NO" dirty="0" smtClean="0">
                <a:latin typeface="Arial" pitchFamily="34" charset="0"/>
              </a:rPr>
              <a:t>Kvam</a:t>
            </a:r>
            <a:fld id="{FAC31FE7-BEB4-4F56-B5C3-A0A6CD021E6F}" type="slidenum">
              <a:rPr lang="nb-NO" smtClean="0">
                <a:latin typeface="Arial" pitchFamily="34" charset="0"/>
              </a:rPr>
              <a:pPr/>
              <a:t>14</a:t>
            </a:fld>
            <a:endParaRPr lang="nb-NO" dirty="0" smtClean="0">
              <a:latin typeface="Arial" pitchFamily="34" charset="0"/>
            </a:endParaRPr>
          </a:p>
        </p:txBody>
      </p:sp>
      <p:sp>
        <p:nvSpPr>
          <p:cNvPr id="18435" name="Plassholder for dato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endParaRPr lang="nb-NO" smtClean="0">
              <a:latin typeface="Arial" pitchFamily="34" charset="0"/>
            </a:endParaRPr>
          </a:p>
          <a:p>
            <a:pPr algn="r"/>
            <a:fld id="{7DEE11BF-CC80-4F55-91F3-C59E0C2578AD}" type="datetime1">
              <a:rPr lang="nb-NO" smtClean="0">
                <a:latin typeface="Arial" pitchFamily="34" charset="0"/>
              </a:rPr>
              <a:pPr algn="r"/>
              <a:t>28.11.2013</a:t>
            </a:fld>
            <a:endParaRPr lang="nb-NO" smtClean="0">
              <a:latin typeface="Arial" pitchFamily="34" charset="0"/>
            </a:endParaRPr>
          </a:p>
        </p:txBody>
      </p:sp>
      <p:sp>
        <p:nvSpPr>
          <p:cNvPr id="18436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smtClean="0"/>
              <a:t>Sikring</a:t>
            </a:r>
          </a:p>
        </p:txBody>
      </p:sp>
      <p:sp>
        <p:nvSpPr>
          <p:cNvPr id="18437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539552" y="1628800"/>
            <a:ext cx="8496300" cy="4133850"/>
          </a:xfrm>
        </p:spPr>
        <p:txBody>
          <a:bodyPr/>
          <a:lstStyle/>
          <a:p>
            <a:pPr eaLnBrk="1" hangingPunct="1">
              <a:buNone/>
            </a:pPr>
            <a:r>
              <a:rPr lang="nb-NO" dirty="0" smtClean="0"/>
              <a:t>Utvikling i totalt antall plandokumenter registrert i NVEs arkiv</a:t>
            </a:r>
          </a:p>
          <a:p>
            <a:pPr eaLnBrk="1" hangingPunct="1"/>
            <a:endParaRPr lang="nb-NO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276872"/>
            <a:ext cx="561662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268760"/>
            <a:ext cx="849694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kstSylinder 7"/>
          <p:cNvSpPr txBox="1"/>
          <p:nvPr/>
        </p:nvSpPr>
        <p:spPr>
          <a:xfrm>
            <a:off x="7020272" y="5805264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Kvam juni 2013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Plassholder for lysbildenumm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61640C72-8925-4096-8A39-D345C15C1F6E}" type="slidenum">
              <a:rPr lang="nb-NO" smtClean="0">
                <a:latin typeface="Arial" pitchFamily="34" charset="0"/>
              </a:rPr>
              <a:pPr/>
              <a:t>15</a:t>
            </a:fld>
            <a:endParaRPr lang="nb-NO" smtClean="0">
              <a:latin typeface="Arial" pitchFamily="34" charset="0"/>
            </a:endParaRPr>
          </a:p>
        </p:txBody>
      </p:sp>
      <p:sp>
        <p:nvSpPr>
          <p:cNvPr id="17411" name="Plassholder for dato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endParaRPr lang="nb-NO" smtClean="0">
              <a:latin typeface="Arial" pitchFamily="34" charset="0"/>
            </a:endParaRPr>
          </a:p>
          <a:p>
            <a:pPr algn="r"/>
            <a:fld id="{81B1AC33-5946-41FB-A696-B6B4B589CEFE}" type="datetime1">
              <a:rPr lang="nb-NO" smtClean="0">
                <a:latin typeface="Arial" pitchFamily="34" charset="0"/>
              </a:rPr>
              <a:pPr algn="r"/>
              <a:t>28.11.2013</a:t>
            </a:fld>
            <a:endParaRPr lang="nb-NO" smtClean="0">
              <a:latin typeface="Arial" pitchFamily="34" charset="0"/>
            </a:endParaRPr>
          </a:p>
        </p:txBody>
      </p:sp>
      <p:sp>
        <p:nvSpPr>
          <p:cNvPr id="17412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smtClean="0"/>
              <a:t>Sikring mot flom og skred – </a:t>
            </a:r>
            <a:r>
              <a:rPr lang="nb-NO" sz="2800" dirty="0" smtClean="0"/>
              <a:t>god samfunnsøkonomi</a:t>
            </a:r>
          </a:p>
        </p:txBody>
      </p:sp>
      <p:sp>
        <p:nvSpPr>
          <p:cNvPr id="17413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nb-NO" dirty="0" smtClean="0"/>
          </a:p>
          <a:p>
            <a:pPr eaLnBrk="1" hangingPunct="1"/>
            <a:endParaRPr lang="nb-NO" dirty="0" smtClean="0"/>
          </a:p>
          <a:p>
            <a:pPr eaLnBrk="1" hangingPunct="1">
              <a:buFont typeface="Arial Unicode MS" pitchFamily="34" charset="-128"/>
              <a:buNone/>
            </a:pPr>
            <a:endParaRPr lang="nb-NO" dirty="0" smtClean="0"/>
          </a:p>
          <a:p>
            <a:pPr eaLnBrk="1" hangingPunct="1"/>
            <a:endParaRPr lang="nb-NO" dirty="0" smtClean="0"/>
          </a:p>
        </p:txBody>
      </p:sp>
      <p:pic>
        <p:nvPicPr>
          <p:cNvPr id="8" name="Bilde 1" descr="Finna Vågå 10 juni 1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132856"/>
            <a:ext cx="5456370" cy="4092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980728"/>
            <a:ext cx="3825354" cy="3316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Pil høyre 9"/>
          <p:cNvSpPr/>
          <p:nvPr/>
        </p:nvSpPr>
        <p:spPr>
          <a:xfrm rot="10800000">
            <a:off x="6300192" y="1340768"/>
            <a:ext cx="576064" cy="216024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5750" t="18900" r="20464" b="65327"/>
          <a:stretch>
            <a:fillRect/>
          </a:stretch>
        </p:blipFill>
        <p:spPr bwMode="auto">
          <a:xfrm>
            <a:off x="179512" y="1916832"/>
            <a:ext cx="8640000" cy="1335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Skredvarsling</a:t>
            </a:r>
            <a:r>
              <a:rPr lang="nb-NO" sz="2200" dirty="0" smtClean="0"/>
              <a:t> – En stor satsing 2010-2013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sz="2200" dirty="0" smtClean="0"/>
              <a:t>for å unngå tap av liv og verdier som følge av skred</a:t>
            </a:r>
            <a:endParaRPr lang="nb-NO" sz="2200" dirty="0"/>
          </a:p>
        </p:txBody>
      </p:sp>
      <p:sp>
        <p:nvSpPr>
          <p:cNvPr id="5" name="Rektangel 4"/>
          <p:cNvSpPr/>
          <p:nvPr/>
        </p:nvSpPr>
        <p:spPr>
          <a:xfrm rot="20378068">
            <a:off x="7401935" y="328044"/>
            <a:ext cx="1620957" cy="3693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nb-NO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Etablert 2013</a:t>
            </a:r>
            <a:endParaRPr lang="nb-NO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Plassholder for innhold 2"/>
          <p:cNvSpPr txBox="1">
            <a:spLocks/>
          </p:cNvSpPr>
          <p:nvPr/>
        </p:nvSpPr>
        <p:spPr bwMode="auto">
          <a:xfrm>
            <a:off x="323528" y="4221089"/>
            <a:ext cx="849694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4792C"/>
              </a:buClr>
              <a:buSzPct val="85000"/>
              <a:buFont typeface="Arial Unicode MS" pitchFamily="34" charset="-128"/>
              <a:buChar char="■"/>
              <a:tabLst/>
              <a:defRPr/>
            </a:pPr>
            <a:endParaRPr kumimoji="0" lang="nb-NO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 descr="http://varsom.no/Global/Snoskred/til_nedlasting/Faregradskala.g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3501008"/>
            <a:ext cx="3667894" cy="25558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NVE varsler økende aktsomhet</a:t>
            </a:r>
            <a:endParaRPr lang="nb-NO" dirty="0"/>
          </a:p>
        </p:txBody>
      </p:sp>
      <p:pic>
        <p:nvPicPr>
          <p:cNvPr id="6" name="Picture 2" descr="K:\Erik Due\Rollup Bibliotek-2_cropped_2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1772816"/>
            <a:ext cx="3796169" cy="41698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Samlet info på nettstedet</a:t>
            </a:r>
            <a:endParaRPr lang="nb-NO" dirty="0"/>
          </a:p>
        </p:txBody>
      </p:sp>
      <p:pic>
        <p:nvPicPr>
          <p:cNvPr id="1026" name="Picture 2" descr="Y:\2013 Arrangementer\Jordskred\Varsomfamilien.jpg"/>
          <p:cNvPicPr>
            <a:picLocks noChangeAspect="1" noChangeArrowheads="1"/>
          </p:cNvPicPr>
          <p:nvPr/>
        </p:nvPicPr>
        <p:blipFill>
          <a:blip r:embed="rId3" cstate="print"/>
          <a:srcRect t="20003" b="16989"/>
          <a:stretch>
            <a:fillRect/>
          </a:stretch>
        </p:blipFill>
        <p:spPr bwMode="auto">
          <a:xfrm>
            <a:off x="3203848" y="1412776"/>
            <a:ext cx="2630462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Gode råd!</a:t>
            </a:r>
            <a:endParaRPr lang="nb-NO" dirty="0"/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Økende krav i samfunnet til sikkerhet</a:t>
            </a:r>
          </a:p>
          <a:p>
            <a:r>
              <a:rPr lang="nb-NO" dirty="0" smtClean="0"/>
              <a:t>Flere hendelser og hyppigere kriser</a:t>
            </a:r>
          </a:p>
          <a:p>
            <a:r>
              <a:rPr lang="nb-NO" dirty="0" smtClean="0"/>
              <a:t>Stort behov for kartlegging, kunnskap om fareområder</a:t>
            </a:r>
          </a:p>
          <a:p>
            <a:r>
              <a:rPr lang="nb-NO" dirty="0" smtClean="0"/>
              <a:t>Økende antall </a:t>
            </a:r>
            <a:r>
              <a:rPr lang="nb-NO" dirty="0" err="1" smtClean="0"/>
              <a:t>plansaker</a:t>
            </a:r>
            <a:endParaRPr lang="nb-NO" dirty="0" smtClean="0"/>
          </a:p>
          <a:p>
            <a:r>
              <a:rPr lang="nb-NO" dirty="0" smtClean="0"/>
              <a:t>Samarbeid med andre etater og parter svært viktig</a:t>
            </a:r>
          </a:p>
          <a:p>
            <a:r>
              <a:rPr lang="nb-NO" dirty="0" smtClean="0"/>
              <a:t>Koordinering av samfunnets totale innsats vil bli en suksessfaktor framover!!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5F2F-22F3-4DC5-A0F9-6704BFE4F3C3}" type="slidenum">
              <a:rPr lang="nb-NO" smtClean="0"/>
              <a:pPr/>
              <a:t>19</a:t>
            </a:fld>
            <a:endParaRPr lang="nb-NO"/>
          </a:p>
        </p:txBody>
      </p:sp>
      <p:pic>
        <p:nvPicPr>
          <p:cNvPr id="1026" name="Bilde 2" descr="image0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84784"/>
            <a:ext cx="7776864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Klimautfordringen</a:t>
            </a:r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half" idx="1"/>
          </p:nvPr>
        </p:nvSpPr>
        <p:spPr>
          <a:xfrm>
            <a:off x="323849" y="1412776"/>
            <a:ext cx="4680199" cy="4608512"/>
          </a:xfrm>
        </p:spPr>
        <p:txBody>
          <a:bodyPr/>
          <a:lstStyle/>
          <a:p>
            <a:r>
              <a:rPr lang="nb-NO" sz="2400" dirty="0" smtClean="0"/>
              <a:t>Temperatur og nedbør har økt</a:t>
            </a:r>
          </a:p>
          <a:p>
            <a:pPr lvl="1"/>
            <a:r>
              <a:rPr lang="nb-NO" sz="2000" dirty="0" smtClean="0"/>
              <a:t>20 % mer nedbør siste 100 år</a:t>
            </a:r>
          </a:p>
          <a:p>
            <a:endParaRPr lang="nb-NO" sz="2400" dirty="0" smtClean="0"/>
          </a:p>
          <a:p>
            <a:r>
              <a:rPr lang="nb-NO" sz="2400" dirty="0" smtClean="0"/>
              <a:t>Føre var - legge til grunn høye alternativer fra klimaframskrivningene</a:t>
            </a:r>
          </a:p>
          <a:p>
            <a:pPr lvl="1"/>
            <a:r>
              <a:rPr lang="nb-NO" sz="2000" dirty="0" smtClean="0"/>
              <a:t>30 – 70 % mer ekstremnedbør</a:t>
            </a:r>
          </a:p>
          <a:p>
            <a:endParaRPr lang="nb-NO" sz="2400" dirty="0" smtClean="0"/>
          </a:p>
          <a:p>
            <a:r>
              <a:rPr lang="nb-NO" sz="2400" dirty="0" smtClean="0"/>
              <a:t>Konsekvenser for flom, skred, overvann, havnivå</a:t>
            </a:r>
          </a:p>
          <a:p>
            <a:endParaRPr lang="nb-NO" sz="2400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8A023-2F82-498D-A39A-6B35736A6BAF}" type="slidenum">
              <a:rPr lang="nb-NO" smtClean="0"/>
              <a:pPr/>
              <a:t>2</a:t>
            </a:fld>
            <a:endParaRPr lang="nb-NO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44160"/>
            <a:ext cx="2739953" cy="389361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3792">
            <a:off x="6352346" y="3065565"/>
            <a:ext cx="2406195" cy="32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420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Mange krisesituasjoner 2011, 2012 og 2013</a:t>
            </a:r>
          </a:p>
        </p:txBody>
      </p:sp>
      <p:sp>
        <p:nvSpPr>
          <p:cNvPr id="150529" name="Plassholder for lysbildenummer 7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endParaRPr lang="nb-NO" smtClean="0"/>
          </a:p>
        </p:txBody>
      </p:sp>
      <p:sp>
        <p:nvSpPr>
          <p:cNvPr id="150530" name="Plassholder for dato 8"/>
          <p:cNvSpPr>
            <a:spLocks noGrp="1"/>
          </p:cNvSpPr>
          <p:nvPr>
            <p:ph type="dt" sz="half" idx="12"/>
          </p:nvPr>
        </p:nvSpPr>
        <p:spPr>
          <a:noFill/>
        </p:spPr>
        <p:txBody>
          <a:bodyPr/>
          <a:lstStyle/>
          <a:p>
            <a:endParaRPr lang="nb-NO" smtClean="0"/>
          </a:p>
          <a:p>
            <a:endParaRPr lang="nb-NO" smtClean="0"/>
          </a:p>
        </p:txBody>
      </p:sp>
      <p:pic>
        <p:nvPicPr>
          <p:cNvPr id="150534" name="Picture 5" descr="Ny_Kvikkleireskred Lyngseidet  02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60032" y="1340768"/>
            <a:ext cx="3600450" cy="2089026"/>
          </a:xfrm>
        </p:spPr>
      </p:pic>
      <p:pic>
        <p:nvPicPr>
          <p:cNvPr id="13" name="Picture 4" descr="TrZrbBxPJ76JnIRWg-cHAQ86sgQP_fqYm6732PNZGKjw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11560" y="3645024"/>
            <a:ext cx="3597845" cy="2016001"/>
          </a:xfrm>
          <a:noFill/>
        </p:spPr>
      </p:pic>
      <p:pic>
        <p:nvPicPr>
          <p:cNvPr id="150532" name="Picture 3" descr="Ny_Kvikkleireskred Lyngseidet 02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39552" y="1340768"/>
            <a:ext cx="3744913" cy="2027684"/>
          </a:xfrm>
        </p:spPr>
      </p:pic>
      <p:pic>
        <p:nvPicPr>
          <p:cNvPr id="10" name="Picture 2" descr="http://www.vg.no/protokoll/bilder/large/18afc539aa0641efdacf34ea7600777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3717032"/>
            <a:ext cx="3744416" cy="185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Tverretatlig samarbeid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nb-NO" dirty="0" smtClean="0"/>
              <a:t> </a:t>
            </a:r>
          </a:p>
          <a:p>
            <a:endParaRPr lang="nb-NO" b="1" dirty="0" smtClean="0"/>
          </a:p>
          <a:p>
            <a:endParaRPr lang="nb-NO" b="1" dirty="0" smtClean="0"/>
          </a:p>
          <a:p>
            <a:endParaRPr lang="nb-NO" b="1" dirty="0" smtClean="0"/>
          </a:p>
          <a:p>
            <a:endParaRPr lang="nb-NO" b="1" dirty="0" smtClean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1761EB-181F-4874-A9A0-24C98FE03A76}" type="slidenum">
              <a:rPr lang="nb-NO" smtClean="0"/>
              <a:pPr>
                <a:defRPr/>
              </a:pPr>
              <a:t>21</a:t>
            </a:fld>
            <a:endParaRPr lang="nb-NO"/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nb-NO" smtClean="0"/>
          </a:p>
          <a:p>
            <a:pPr>
              <a:defRPr/>
            </a:pPr>
            <a:fld id="{722A7A51-0B0A-4BC8-9D4B-1BD0CA2B67EE}" type="datetime1">
              <a:rPr lang="nb-NO" smtClean="0"/>
              <a:pPr>
                <a:defRPr/>
              </a:pPr>
              <a:t>28.11.2013</a:t>
            </a:fld>
            <a:endParaRPr lang="nb-NO"/>
          </a:p>
        </p:txBody>
      </p:sp>
      <p:pic>
        <p:nvPicPr>
          <p:cNvPr id="3073" name="Bilde 1" descr="Beskrivelse: Nifs-norsk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323528" y="2852936"/>
            <a:ext cx="2931797" cy="1296144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1241510"/>
            <a:ext cx="184731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Bilde 2" descr="flom_ydsedalen_1236745c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86516" y="1556792"/>
            <a:ext cx="5273692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Erfaringer og forventninger</a:t>
            </a:r>
            <a:endParaRPr lang="nb-NO" dirty="0"/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Økende krav i samfunnet til sikkerhet</a:t>
            </a:r>
          </a:p>
          <a:p>
            <a:r>
              <a:rPr lang="nb-NO" dirty="0" smtClean="0"/>
              <a:t>Flere hendelser og hyppigere kriser</a:t>
            </a:r>
          </a:p>
          <a:p>
            <a:r>
              <a:rPr lang="nb-NO" dirty="0" smtClean="0"/>
              <a:t>Stort behov for kartlegging, kunnskap om fareområder</a:t>
            </a:r>
          </a:p>
          <a:p>
            <a:r>
              <a:rPr lang="nb-NO" dirty="0" smtClean="0"/>
              <a:t>Økende antall </a:t>
            </a:r>
            <a:r>
              <a:rPr lang="nb-NO" dirty="0" err="1" smtClean="0"/>
              <a:t>plansaker</a:t>
            </a:r>
            <a:endParaRPr lang="nb-NO" dirty="0" smtClean="0"/>
          </a:p>
          <a:p>
            <a:r>
              <a:rPr lang="nb-NO" dirty="0" smtClean="0"/>
              <a:t>Samarbeid med andre etater og parter svært viktig</a:t>
            </a:r>
          </a:p>
          <a:p>
            <a:r>
              <a:rPr lang="nb-NO" dirty="0" smtClean="0"/>
              <a:t>Koordinering av samfunnets totale innsats vil bli en suksessfaktor framover!!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5F2F-22F3-4DC5-A0F9-6704BFE4F3C3}" type="slidenum">
              <a:rPr lang="nb-NO" smtClean="0"/>
              <a:pPr/>
              <a:t>22</a:t>
            </a:fld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7544" y="4725144"/>
            <a:ext cx="8496300" cy="1143000"/>
          </a:xfrm>
        </p:spPr>
        <p:txBody>
          <a:bodyPr/>
          <a:lstStyle/>
          <a:p>
            <a:pPr algn="ctr"/>
            <a:r>
              <a:rPr lang="nb-NO" dirty="0" smtClean="0"/>
              <a:t>Takk for oppmerksomheten!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8A023-2F82-498D-A39A-6B35736A6BAF}" type="slidenum">
              <a:rPr lang="nb-NO" smtClean="0"/>
              <a:pPr/>
              <a:t>23</a:t>
            </a:fld>
            <a:endParaRPr lang="nb-NO"/>
          </a:p>
        </p:txBody>
      </p:sp>
      <p:pic>
        <p:nvPicPr>
          <p:cNvPr id="7" name="Plassholder for innhold 6" descr="Mai 13 17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46213" y="548680"/>
            <a:ext cx="6264697" cy="41764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Flomskadesituasjon red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835025"/>
            <a:ext cx="8027987" cy="6022975"/>
          </a:xfrm>
          <a:noFill/>
        </p:spPr>
      </p:pic>
      <p:sp>
        <p:nvSpPr>
          <p:cNvPr id="2048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188913"/>
            <a:ext cx="8208963" cy="576262"/>
          </a:xfrm>
        </p:spPr>
        <p:txBody>
          <a:bodyPr/>
          <a:lstStyle/>
          <a:p>
            <a:r>
              <a:rPr lang="nb-NO" sz="2800" smtClean="0"/>
              <a:t>Bekk i tettstedsbebyggelse - vann på ville veier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6048375" y="6488113"/>
            <a:ext cx="3095625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b="1">
                <a:solidFill>
                  <a:srgbClr val="003366"/>
                </a:solidFill>
              </a:rPr>
              <a:t>Bekk i Narvik, august 2005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Plassholder for dato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endParaRPr lang="nb-NO" smtClean="0"/>
          </a:p>
          <a:p>
            <a:pPr algn="r"/>
            <a:fld id="{DE9AFD9F-6F3A-4F39-8164-48DF63A3A540}" type="datetime1">
              <a:rPr lang="nb-NO" smtClean="0"/>
              <a:pPr algn="r"/>
              <a:t>28.11.2013</a:t>
            </a:fld>
            <a:endParaRPr lang="nb-NO" smtClean="0"/>
          </a:p>
        </p:txBody>
      </p:sp>
      <p:sp>
        <p:nvSpPr>
          <p:cNvPr id="28675" name="Rectangle 7"/>
          <p:cNvSpPr>
            <a:spLocks noGrp="1" noChangeArrowheads="1"/>
          </p:cNvSpPr>
          <p:nvPr>
            <p:ph type="title"/>
          </p:nvPr>
        </p:nvSpPr>
        <p:spPr>
          <a:xfrm>
            <a:off x="900113" y="260350"/>
            <a:ext cx="6551612" cy="576263"/>
          </a:xfrm>
        </p:spPr>
        <p:txBody>
          <a:bodyPr/>
          <a:lstStyle/>
          <a:p>
            <a:r>
              <a:rPr lang="nb-NO" sz="2800" smtClean="0"/>
              <a:t>Jordskred og steinskred</a:t>
            </a:r>
          </a:p>
        </p:txBody>
      </p:sp>
      <p:sp>
        <p:nvSpPr>
          <p:cNvPr id="28676" name="Plassholder for lysbildenumm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BBA3E1C-F41D-4DFC-97DC-E4A5B947AF19}" type="slidenum">
              <a:rPr lang="nb-NO" smtClean="0"/>
              <a:pPr/>
              <a:t>4</a:t>
            </a:fld>
            <a:endParaRPr lang="nb-NO" smtClean="0"/>
          </a:p>
        </p:txBody>
      </p:sp>
      <p:pic>
        <p:nvPicPr>
          <p:cNvPr id="28677" name="Plassholder for innhold 7" descr="Helifoto Signaldalen 2009 001_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87450" y="836613"/>
            <a:ext cx="7237413" cy="4824412"/>
          </a:xfrm>
        </p:spPr>
      </p:pic>
      <p:sp>
        <p:nvSpPr>
          <p:cNvPr id="28678" name="Rectangle 4"/>
          <p:cNvSpPr>
            <a:spLocks noChangeArrowheads="1"/>
          </p:cNvSpPr>
          <p:nvPr/>
        </p:nvSpPr>
        <p:spPr bwMode="auto">
          <a:xfrm>
            <a:off x="5580063" y="5300663"/>
            <a:ext cx="29527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b="1">
                <a:solidFill>
                  <a:srgbClr val="003366"/>
                </a:solidFill>
              </a:rPr>
              <a:t>Signaldalen, juni 2008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Plassholder for dato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endParaRPr lang="nb-NO" smtClean="0"/>
          </a:p>
          <a:p>
            <a:pPr algn="r"/>
            <a:fld id="{1E1F9F54-64C8-4F82-9414-780607DAC3F6}" type="datetime1">
              <a:rPr lang="nb-NO" smtClean="0"/>
              <a:pPr algn="r"/>
              <a:t>28.11.2013</a:t>
            </a:fld>
            <a:endParaRPr lang="nb-NO" smtClean="0"/>
          </a:p>
        </p:txBody>
      </p:sp>
      <p:sp>
        <p:nvSpPr>
          <p:cNvPr id="29699" name="Rectangle 7"/>
          <p:cNvSpPr>
            <a:spLocks noGrp="1" noChangeArrowheads="1"/>
          </p:cNvSpPr>
          <p:nvPr>
            <p:ph type="title"/>
          </p:nvPr>
        </p:nvSpPr>
        <p:spPr>
          <a:xfrm>
            <a:off x="900113" y="260350"/>
            <a:ext cx="6551612" cy="576263"/>
          </a:xfrm>
        </p:spPr>
        <p:txBody>
          <a:bodyPr/>
          <a:lstStyle/>
          <a:p>
            <a:r>
              <a:rPr lang="nb-NO" sz="2800" smtClean="0"/>
              <a:t>Kvikkleireskred</a:t>
            </a:r>
          </a:p>
        </p:txBody>
      </p:sp>
      <p:sp>
        <p:nvSpPr>
          <p:cNvPr id="29700" name="Plassholder for lysbildenumm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34B540C-0B9E-4DE3-89F7-6F0C09BB4B3E}" type="slidenum">
              <a:rPr lang="nb-NO" smtClean="0"/>
              <a:pPr/>
              <a:t>5</a:t>
            </a:fld>
            <a:endParaRPr lang="nb-NO" smtClean="0"/>
          </a:p>
        </p:txBody>
      </p:sp>
      <p:pic>
        <p:nvPicPr>
          <p:cNvPr id="29701" name="Plassholder for innhold 7" descr="Kvikkleireskred Lyngseidet oversikt 001_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58888" y="987425"/>
            <a:ext cx="6192837" cy="4649788"/>
          </a:xfrm>
        </p:spPr>
      </p:pic>
      <p:sp>
        <p:nvSpPr>
          <p:cNvPr id="29702" name="Rectangle 4"/>
          <p:cNvSpPr>
            <a:spLocks noChangeArrowheads="1"/>
          </p:cNvSpPr>
          <p:nvPr/>
        </p:nvSpPr>
        <p:spPr bwMode="auto">
          <a:xfrm>
            <a:off x="5148263" y="5300663"/>
            <a:ext cx="2303462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b="1">
                <a:solidFill>
                  <a:srgbClr val="003366"/>
                </a:solidFill>
              </a:rPr>
              <a:t>Lyngen, sept 2010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>
                <a:solidFill>
                  <a:prstClr val="black"/>
                </a:solidFill>
              </a:rPr>
              <a:t>Notodden 23. juli 2011</a:t>
            </a:r>
            <a:endParaRPr lang="nb-NO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3502"/>
            <a:ext cx="7409854" cy="4929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163914"/>
            <a:ext cx="6254750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ktangel 3"/>
          <p:cNvSpPr/>
          <p:nvPr/>
        </p:nvSpPr>
        <p:spPr>
          <a:xfrm>
            <a:off x="5796136" y="5661248"/>
            <a:ext cx="21282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b-NO" sz="2400" dirty="0">
                <a:solidFill>
                  <a:srgbClr val="FFFF00"/>
                </a:solidFill>
              </a:rPr>
              <a:t>Foto: Kjell Aulie</a:t>
            </a:r>
          </a:p>
        </p:txBody>
      </p:sp>
    </p:spTree>
    <p:extLst>
      <p:ext uri="{BB962C8B-B14F-4D97-AF65-F5344CB8AC3E}">
        <p14:creationId xmlns:p14="http://schemas.microsoft.com/office/powerpoint/2010/main" val="277435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0564EB-9E3F-4F0A-B246-136E418177B7}" type="slidenum">
              <a:rPr lang="nb-NO" smtClean="0"/>
              <a:pPr>
                <a:defRPr/>
              </a:pPr>
              <a:t>7</a:t>
            </a:fld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endParaRPr lang="nb-NO" smtClean="0"/>
          </a:p>
          <a:p>
            <a:pPr>
              <a:defRPr/>
            </a:pPr>
            <a:fld id="{7E6FE8A8-488F-4559-ADE2-88B79E758C6A}" type="datetime1">
              <a:rPr lang="nb-NO" smtClean="0"/>
              <a:pPr>
                <a:defRPr/>
              </a:pPr>
              <a:t>28.11.2013</a:t>
            </a:fld>
            <a:endParaRPr lang="nb-NO"/>
          </a:p>
        </p:txBody>
      </p:sp>
      <p:pic>
        <p:nvPicPr>
          <p:cNvPr id="22532" name="Picture 3" descr="Q:\Jsk\2011 Flom i Gaula\Flom Gaula 16082011\2011-08-16 001\IMG_65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83599-E765-47D8-AF68-E87769EC3483}" type="datetime5">
              <a:rPr lang="nb-NO"/>
              <a:pPr/>
              <a:t>28. nov. 2013</a:t>
            </a:fld>
            <a:endParaRPr lang="nb-NO"/>
          </a:p>
        </p:txBody>
      </p:sp>
      <p:sp>
        <p:nvSpPr>
          <p:cNvPr id="6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</a:t>
            </a:r>
            <a:fld id="{8BA51A9B-F2C4-445C-8962-BE84156024A7}" type="slidenum">
              <a:rPr lang="nb-NO"/>
              <a:pPr/>
              <a:t>8</a:t>
            </a:fld>
            <a:endParaRPr lang="nb-NO"/>
          </a:p>
        </p:txBody>
      </p:sp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8219257" cy="1143000"/>
          </a:xfrm>
        </p:spPr>
        <p:txBody>
          <a:bodyPr/>
          <a:lstStyle/>
          <a:p>
            <a:r>
              <a:rPr lang="nb-NO" dirty="0" err="1" smtClean="0"/>
              <a:t>NVEs</a:t>
            </a:r>
            <a:r>
              <a:rPr lang="nb-NO" dirty="0" smtClean="0"/>
              <a:t> oppdrag           </a:t>
            </a:r>
            <a:endParaRPr lang="nb-NO" sz="2800" dirty="0"/>
          </a:p>
        </p:txBody>
      </p:sp>
      <p:sp>
        <p:nvSpPr>
          <p:cNvPr id="1597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51520" y="1124744"/>
            <a:ext cx="6912768" cy="4853136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nn-NO" sz="2000" b="1" dirty="0" err="1" smtClean="0"/>
              <a:t>Forebygge</a:t>
            </a:r>
            <a:r>
              <a:rPr lang="nn-NO" sz="2000" b="1" dirty="0" smtClean="0"/>
              <a:t> skader ved å: </a:t>
            </a:r>
          </a:p>
          <a:p>
            <a:pPr>
              <a:buFont typeface="Arial" charset="0"/>
              <a:buNone/>
            </a:pPr>
            <a:endParaRPr lang="nn-NO" sz="2000" b="1" dirty="0" smtClean="0"/>
          </a:p>
          <a:p>
            <a:r>
              <a:rPr lang="nn-NO" sz="2000" dirty="0" smtClean="0"/>
              <a:t>Kartlegge </a:t>
            </a:r>
            <a:r>
              <a:rPr lang="nn-NO" sz="2000" dirty="0"/>
              <a:t>og informere </a:t>
            </a:r>
            <a:endParaRPr lang="nn-NO" sz="2000" dirty="0" smtClean="0"/>
          </a:p>
          <a:p>
            <a:pPr>
              <a:buNone/>
            </a:pPr>
            <a:r>
              <a:rPr lang="nn-NO" sz="2000" dirty="0" smtClean="0"/>
              <a:t>	om </a:t>
            </a:r>
            <a:r>
              <a:rPr lang="nn-NO" sz="2000" dirty="0" err="1" smtClean="0"/>
              <a:t>fareområder</a:t>
            </a:r>
            <a:endParaRPr lang="nn-NO" sz="2000" dirty="0" smtClean="0"/>
          </a:p>
          <a:p>
            <a:endParaRPr lang="nn-NO" sz="2000" dirty="0" smtClean="0"/>
          </a:p>
          <a:p>
            <a:r>
              <a:rPr lang="nn-NO" sz="2000" dirty="0" err="1" smtClean="0"/>
              <a:t>Følge</a:t>
            </a:r>
            <a:r>
              <a:rPr lang="nn-NO" sz="2000" dirty="0" smtClean="0"/>
              <a:t> opp kommunal </a:t>
            </a:r>
          </a:p>
          <a:p>
            <a:pPr>
              <a:buNone/>
            </a:pPr>
            <a:r>
              <a:rPr lang="nn-NO" sz="2000" dirty="0" smtClean="0"/>
              <a:t>	arealplanlegging</a:t>
            </a:r>
          </a:p>
          <a:p>
            <a:pPr>
              <a:buNone/>
            </a:pPr>
            <a:endParaRPr lang="nn-NO" sz="2000" dirty="0" smtClean="0"/>
          </a:p>
          <a:p>
            <a:r>
              <a:rPr lang="nn-NO" sz="2000" dirty="0" smtClean="0"/>
              <a:t>Varsle flom- og skredfare</a:t>
            </a:r>
          </a:p>
          <a:p>
            <a:endParaRPr lang="nn-NO" sz="2000" dirty="0" smtClean="0"/>
          </a:p>
          <a:p>
            <a:r>
              <a:rPr lang="nn-NO" sz="2000" dirty="0" smtClean="0"/>
              <a:t>Planlegge og gjennomføre sikringstiltak</a:t>
            </a:r>
          </a:p>
          <a:p>
            <a:endParaRPr lang="nn-NO" sz="2000" dirty="0"/>
          </a:p>
          <a:p>
            <a:r>
              <a:rPr lang="nn-NO" sz="2000" dirty="0" smtClean="0"/>
              <a:t>Gi faglig </a:t>
            </a:r>
            <a:r>
              <a:rPr lang="nn-NO" sz="2000" dirty="0"/>
              <a:t>bistand under beredskaps- og </a:t>
            </a:r>
            <a:r>
              <a:rPr lang="nn-NO" sz="2000" dirty="0" err="1"/>
              <a:t>krisesituasjoner</a:t>
            </a:r>
            <a:endParaRPr lang="nn-NO" sz="2000" dirty="0"/>
          </a:p>
          <a:p>
            <a:endParaRPr lang="nn-NO" sz="1800" dirty="0"/>
          </a:p>
        </p:txBody>
      </p:sp>
      <p:pic>
        <p:nvPicPr>
          <p:cNvPr id="10" name="Plassholder for innhold 9" descr="Mai 13 182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067944" y="1052736"/>
            <a:ext cx="4860540" cy="32403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NVE - </a:t>
            </a:r>
            <a:r>
              <a:rPr lang="nb-NO" smtClean="0"/>
              <a:t>skredetat fra </a:t>
            </a:r>
            <a:r>
              <a:rPr lang="nb-NO" dirty="0" smtClean="0"/>
              <a:t>01.01.2009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3850" y="1600200"/>
            <a:ext cx="5544294" cy="4060825"/>
          </a:xfrm>
        </p:spPr>
        <p:txBody>
          <a:bodyPr/>
          <a:lstStyle/>
          <a:p>
            <a:r>
              <a:rPr lang="nb-NO" dirty="0" smtClean="0"/>
              <a:t>Stortingsmeldingnr.22 (2007-2008) om Samfunnssikkerhet;</a:t>
            </a:r>
          </a:p>
          <a:p>
            <a:pPr lvl="1"/>
            <a:r>
              <a:rPr lang="nb-NO" i="1" dirty="0" smtClean="0"/>
              <a:t>Klargjøre og forenkle statens innsats</a:t>
            </a:r>
          </a:p>
          <a:p>
            <a:r>
              <a:rPr lang="nb-NO" dirty="0" smtClean="0"/>
              <a:t>Stortingsmelding nr. 15 (2011-2012) ”</a:t>
            </a:r>
            <a:r>
              <a:rPr lang="nb-NO" b="1" dirty="0" smtClean="0"/>
              <a:t>Hvordan leve med farene”</a:t>
            </a:r>
          </a:p>
          <a:p>
            <a:pPr lvl="1"/>
            <a:r>
              <a:rPr lang="nb-NO" i="1" dirty="0" smtClean="0"/>
              <a:t>Gir retningen for samfunnets håndtering av flom- og skredrisiko</a:t>
            </a:r>
          </a:p>
          <a:p>
            <a:pPr lvl="1"/>
            <a:r>
              <a:rPr lang="nb-NO" i="1" dirty="0" smtClean="0"/>
              <a:t>Klargjør fakta, status og behov.</a:t>
            </a:r>
          </a:p>
          <a:p>
            <a:pPr lvl="1"/>
            <a:r>
              <a:rPr lang="nb-NO" i="1" dirty="0" smtClean="0"/>
              <a:t>Gjeldende politiske styringssignal </a:t>
            </a:r>
          </a:p>
          <a:p>
            <a:pPr lvl="1">
              <a:buNone/>
            </a:pPr>
            <a:endParaRPr lang="nb-NO" dirty="0" smtClean="0"/>
          </a:p>
          <a:p>
            <a:pPr>
              <a:buFont typeface="Arial" charset="0"/>
              <a:buNone/>
            </a:pPr>
            <a:endParaRPr lang="nb-NO" dirty="0" smtClean="0"/>
          </a:p>
          <a:p>
            <a:pPr>
              <a:buFont typeface="Arial" charset="0"/>
              <a:buNone/>
            </a:pPr>
            <a:endParaRPr lang="nb-NO" dirty="0" smtClean="0"/>
          </a:p>
          <a:p>
            <a:pPr>
              <a:buFont typeface="Arial" charset="0"/>
              <a:buNone/>
            </a:pPr>
            <a:r>
              <a:rPr lang="nb-NO" i="1" dirty="0" smtClean="0"/>
              <a:t>   </a:t>
            </a:r>
            <a:endParaRPr lang="nb-NO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8A023-2F82-498D-A39A-6B35736A6BAF}" type="slidenum">
              <a:rPr lang="nb-NO" smtClean="0"/>
              <a:pPr/>
              <a:t>9</a:t>
            </a:fld>
            <a:endParaRPr lang="nb-NO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95720">
            <a:off x="6284305" y="1624511"/>
            <a:ext cx="2651125" cy="37846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y NVE - lang versjon">
  <a:themeElements>
    <a:clrScheme name="Ny NVE 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y NVE to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y NVE to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y NVE to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y NVE to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y NVE to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y NVE to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y NVE to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y NVE to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y NVE to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y NVE to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y NVE to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y NVE to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y NVE to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Ny NVE - lang versjon</Template>
  <TotalTime>1294</TotalTime>
  <Words>1018</Words>
  <Application>Microsoft Office PowerPoint</Application>
  <PresentationFormat>Skjermfremvisning (4:3)</PresentationFormat>
  <Paragraphs>248</Paragraphs>
  <Slides>23</Slides>
  <Notes>20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23</vt:i4>
      </vt:variant>
    </vt:vector>
  </HeadingPairs>
  <TitlesOfParts>
    <vt:vector size="24" baseType="lpstr">
      <vt:lpstr>Ny NVE - lang versjon</vt:lpstr>
      <vt:lpstr>Forebygging og håndtering  av flom og skred</vt:lpstr>
      <vt:lpstr>Klimautfordringen</vt:lpstr>
      <vt:lpstr>Bekk i tettstedsbebyggelse - vann på ville veier</vt:lpstr>
      <vt:lpstr>Jordskred og steinskred</vt:lpstr>
      <vt:lpstr>Kvikkleireskred</vt:lpstr>
      <vt:lpstr>Notodden 23. juli 2011</vt:lpstr>
      <vt:lpstr>PowerPoint-presentasjon</vt:lpstr>
      <vt:lpstr>NVEs oppdrag           </vt:lpstr>
      <vt:lpstr>NVE - skredetat fra 01.01.2009</vt:lpstr>
      <vt:lpstr>PowerPoint-presentasjon</vt:lpstr>
      <vt:lpstr>NVE - Nasjonal myndighet på flom og skred</vt:lpstr>
      <vt:lpstr>PowerPoint-presentasjon</vt:lpstr>
      <vt:lpstr>Kommunale arealplaner - innspill</vt:lpstr>
      <vt:lpstr>Sikring</vt:lpstr>
      <vt:lpstr>Sikring mot flom og skred – god samfunnsøkonomi</vt:lpstr>
      <vt:lpstr>Skredvarsling – En stor satsing 2010-2013 for å unngå tap av liv og verdier som følge av skred</vt:lpstr>
      <vt:lpstr>NVE varsler økende aktsomhet</vt:lpstr>
      <vt:lpstr>Samlet info på nettstedet</vt:lpstr>
      <vt:lpstr>Gode råd!</vt:lpstr>
      <vt:lpstr>Mange krisesituasjoner 2011, 2012 og 2013</vt:lpstr>
      <vt:lpstr>Tverretatlig samarbeid</vt:lpstr>
      <vt:lpstr>Erfaringer og forventninger</vt:lpstr>
      <vt:lpstr>Takk for oppmerksomheten!</vt:lpstr>
    </vt:vector>
  </TitlesOfParts>
  <Company>NVE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Norges vassdrags- og energidirektorat</dc:title>
  <dc:creator>Kari Øvrelid</dc:creator>
  <cp:lastModifiedBy>Administrator</cp:lastModifiedBy>
  <cp:revision>111</cp:revision>
  <dcterms:created xsi:type="dcterms:W3CDTF">2013-05-30T06:19:18Z</dcterms:created>
  <dcterms:modified xsi:type="dcterms:W3CDTF">2013-11-28T07:25:03Z</dcterms:modified>
</cp:coreProperties>
</file>