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sldIdLst>
    <p:sldId id="301" r:id="rId6"/>
    <p:sldId id="258" r:id="rId7"/>
    <p:sldId id="312" r:id="rId8"/>
    <p:sldId id="299" r:id="rId9"/>
    <p:sldId id="278" r:id="rId10"/>
    <p:sldId id="264" r:id="rId11"/>
    <p:sldId id="308" r:id="rId12"/>
    <p:sldId id="307" r:id="rId13"/>
    <p:sldId id="271" r:id="rId14"/>
    <p:sldId id="302" r:id="rId15"/>
    <p:sldId id="281" r:id="rId16"/>
    <p:sldId id="283" r:id="rId17"/>
    <p:sldId id="282" r:id="rId18"/>
    <p:sldId id="259" r:id="rId19"/>
    <p:sldId id="303" r:id="rId20"/>
    <p:sldId id="284" r:id="rId21"/>
    <p:sldId id="288" r:id="rId22"/>
    <p:sldId id="286" r:id="rId23"/>
    <p:sldId id="287" r:id="rId24"/>
    <p:sldId id="289" r:id="rId25"/>
    <p:sldId id="311" r:id="rId26"/>
    <p:sldId id="260" r:id="rId27"/>
    <p:sldId id="290" r:id="rId28"/>
    <p:sldId id="291" r:id="rId29"/>
    <p:sldId id="292" r:id="rId30"/>
    <p:sldId id="309" r:id="rId31"/>
    <p:sldId id="274" r:id="rId32"/>
    <p:sldId id="262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62EABB8A-55FA-4ABF-843F-411560CF9BA2}">
          <p14:sldIdLst>
            <p14:sldId id="301"/>
          </p14:sldIdLst>
        </p14:section>
        <p14:section name="Inndeling uten navn" id="{953AD7FE-265F-489F-9185-8E6693F1695D}">
          <p14:sldIdLst>
            <p14:sldId id="258"/>
            <p14:sldId id="312"/>
            <p14:sldId id="299"/>
            <p14:sldId id="278"/>
            <p14:sldId id="264"/>
            <p14:sldId id="308"/>
            <p14:sldId id="307"/>
            <p14:sldId id="271"/>
            <p14:sldId id="302"/>
            <p14:sldId id="281"/>
            <p14:sldId id="283"/>
            <p14:sldId id="282"/>
            <p14:sldId id="259"/>
            <p14:sldId id="303"/>
            <p14:sldId id="284"/>
            <p14:sldId id="288"/>
            <p14:sldId id="286"/>
            <p14:sldId id="287"/>
            <p14:sldId id="289"/>
            <p14:sldId id="311"/>
            <p14:sldId id="260"/>
            <p14:sldId id="290"/>
            <p14:sldId id="291"/>
            <p14:sldId id="292"/>
            <p14:sldId id="309"/>
            <p14:sldId id="27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63374-D363-A3C0-34A2-98A61430ECBF}" name="Glosli, Stine" initials="GS" userId="S::Stine.Glosli@nav.no::ddc07a58-3acb-4ad6-b94a-c2b35924fe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317" autoAdjust="0"/>
  </p:normalViewPr>
  <p:slideViewPr>
    <p:cSldViewPr snapToGrid="0">
      <p:cViewPr varScale="1">
        <p:scale>
          <a:sx n="100" d="100"/>
          <a:sy n="100" d="100"/>
        </p:scale>
        <p:origin x="25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AE3C5-C942-4D55-AE1F-99DABF6C7649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C0A3-D951-40D0-8757-AE18AD2F0F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98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51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58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78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81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500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Et eks. fra helse- og omsorgstjenesteloven 3-4 barnevernloven for å vise frem ordlyden.</a:t>
            </a:r>
          </a:p>
          <a:p>
            <a:pPr algn="l"/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 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5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62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82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256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32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230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88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Et eks. fra helse- og omsorgstjenesteloven § 3-4 for å vise frem ordlyden.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Det er kommunen, ikke den enkelte kommunale tjeneste som har en samordningsplikt.</a:t>
            </a:r>
            <a:r>
              <a:rPr lang="nb-NO" dirty="0">
                <a:solidFill>
                  <a:srgbClr val="212121"/>
                </a:solidFill>
                <a:latin typeface="Work Sans"/>
              </a:rPr>
              <a:t> </a:t>
            </a:r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I lovene brukes uttrykket «samordne» i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/>
              </a:rPr>
              <a:t>stedenfor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 begrepet «koordinere» for å unngå at samordningsplikten forveksles med koordinatorordningen innenfor helse- og omsorgstjenesten.   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     </a:t>
            </a:r>
            <a:endParaRPr lang="nb-NO" dirty="0">
              <a:latin typeface="Work San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40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0" kern="1200" dirty="0">
              <a:solidFill>
                <a:srgbClr val="212121"/>
              </a:solidFill>
              <a:effectLst/>
              <a:latin typeface="Work San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93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537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346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30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36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24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85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5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0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83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7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C0A3-D951-40D0-8757-AE18AD2F0F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65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C0A3-D951-40D0-8757-AE18AD2F0F2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06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3B148-4D6D-A104-6C62-C16506003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C678C3-A7A5-E25C-67F0-A477C90D3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7CA587-FE15-CFEE-0330-7E2BC379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C790A8-85DE-EBEB-A5EB-B47B04E7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9417FB-1395-6063-EBCD-E1664EF7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93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13C33-D5A8-E608-F791-53182D9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88047F9-F0D2-E683-58BF-6749FFA20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E0EFAB-D28D-1AF0-9BBE-8DD5D35A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2F088E-E6BF-67CB-7D78-065FF85C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944B4D-442B-7622-85BA-5483632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64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6E58C80-A190-775B-0B28-8221FC9B5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3C198D-C539-B6A3-0BFD-FA460485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99FA30-218D-8274-B6AD-72A9B6F1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F4060E-F250-E9F0-0FE5-B08FB52B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D72920-0D69-FE67-2EA3-7BFD7545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4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3B148-4D6D-A104-6C62-C16506003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C678C3-A7A5-E25C-67F0-A477C90D3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7CA587-FE15-CFEE-0330-7E2BC379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10A5-F34B-45C4-92B0-512DB432688E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C790A8-85DE-EBEB-A5EB-B47B04E7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9417FB-1395-6063-EBCD-E1664EF7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81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D7BD2-7C64-081D-13AF-389CFEA8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8903D4-2694-9851-F4AF-0877E9DB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5BEB2D-94B0-732C-351B-2462AB66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4D3-BF31-4036-8CBD-BA34B5AF6FCF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F432ED-2469-FD05-3755-61DA191E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3D522C-D41D-423C-9F22-6E05E059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79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09A76B-8163-3026-F2F7-1A952D63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C628D-ED03-8120-6635-BC040D985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C95D31-59FD-AE8E-92B2-85E9C1DF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667-1A64-40A1-8099-5B863A3BBE21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851BC6-51EF-691D-0F64-FE610F15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D499F9-FB50-F3B3-54DD-95181DEB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47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33CED-C314-1FC4-7855-0B2B3D6C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8EADA4-CE80-65ED-5CE0-528BE07F4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8243F4-43D7-7CC2-A573-E68EF0F24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04DF38E-0321-3E98-901A-788C10DB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26A-E6F4-4555-BB50-11D52AEE465F}" type="datetime1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C164F-E4FE-E2B5-C350-87C84C3F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244EEC-B43F-2FA6-2E4B-F2F35829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95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308AD-8A64-98E0-98DC-EFC7E2E5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7AAC8C-B2C8-8D10-70BC-0A001C7A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814FA5-E186-F376-5399-1E1B19858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8487EE-596C-050D-F93F-8A40522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634676D-8AC7-8FC6-A877-D93986CD3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DA3CB2-9800-B682-11FF-476228FD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5B93-B61F-4589-8833-8656EA01FE7D}" type="datetime1">
              <a:rPr lang="nb-NO" smtClean="0"/>
              <a:t>08.05.2023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C46D947-80A8-651F-EC5C-AF335F6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6FE8150-1F21-ED78-B64E-6A8EFDC0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790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84419-B686-F3F8-D603-05E54ED5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DDBC31-C0AA-CD96-4B44-09083405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268-6C8A-496A-881B-5F380C3201E0}" type="datetime1">
              <a:rPr lang="nb-NO" smtClean="0"/>
              <a:t>08.05.2023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B36F38-0140-F089-A186-9D589064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C9E0AD-F4DD-D3C9-C58D-C362C8A3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82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37680B-F76F-4A3A-CE9A-79EF19C9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60A-D9F8-486B-8E6B-3AE9D930FC2D}" type="datetime1">
              <a:rPr lang="nb-NO" smtClean="0"/>
              <a:t>08.05.2023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B52953-753D-3EAC-EB8C-159278E9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CA12D9-C944-49AA-97AC-3AF444E7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10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5DC8CE-8668-F9B0-3EE9-DECFE44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109C97-1392-A1C3-A3BF-6EB6B200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B443EF-1B52-5F51-DDE0-65297A353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0D2DCE-0E27-F93B-642D-C4DBEBA6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EB5D-5C7F-4CD5-86A1-364B778AF342}" type="datetime1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F34D7C-A378-C6C3-5378-013909DF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D1635A-9A0B-1F5D-6BA2-4AC92967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80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D7BD2-7C64-081D-13AF-389CFEA8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8903D4-2694-9851-F4AF-0877E9DB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5BEB2D-94B0-732C-351B-2462AB66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F432ED-2469-FD05-3755-61DA191E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3D522C-D41D-423C-9F22-6E05E059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70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3B37F-D3FF-2D3F-23CB-A44D916A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097336D-2215-43E1-0D86-D45FF3E02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6432D2-7364-1726-DC3B-9BA23F00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4025A6-B11A-DD1D-5249-4F23EED5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C26D-8C8A-4A47-91BD-6EE1E7FEA24F}" type="datetime1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764EE5-D9E4-C878-8963-2D2C9AEA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027ACB-3579-31E7-2E0C-104B6FE1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98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13C33-D5A8-E608-F791-53182D9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88047F9-F0D2-E683-58BF-6749FFA20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E0EFAB-D28D-1AF0-9BBE-8DD5D35A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D01-BC97-4D33-A576-872B88EECA20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2F088E-E6BF-67CB-7D78-065FF85C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944B4D-442B-7622-85BA-5483632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60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6E58C80-A190-775B-0B28-8221FC9B5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3C198D-C539-B6A3-0BFD-FA460485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99FA30-218D-8274-B6AD-72A9B6F1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433-6B3B-463B-996A-ECC4DCC3652F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F4060E-F250-E9F0-0FE5-B08FB52B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D72920-0D69-FE67-2EA3-7BFD7545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2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09A76B-8163-3026-F2F7-1A952D63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9C628D-ED03-8120-6635-BC040D985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C95D31-59FD-AE8E-92B2-85E9C1DF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851BC6-51EF-691D-0F64-FE610F15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D499F9-FB50-F3B3-54DD-95181DEB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46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33CED-C314-1FC4-7855-0B2B3D6C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8EADA4-CE80-65ED-5CE0-528BE07F4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8243F4-43D7-7CC2-A573-E68EF0F24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04DF38E-0321-3E98-901A-788C10DB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AC164F-E4FE-E2B5-C350-87C84C3F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244EEC-B43F-2FA6-2E4B-F2F35829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7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308AD-8A64-98E0-98DC-EFC7E2E5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7AAC8C-B2C8-8D10-70BC-0A001C7A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814FA5-E186-F376-5399-1E1B19858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8487EE-596C-050D-F93F-8A40522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634676D-8AC7-8FC6-A877-D93986CD3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DA3CB2-9800-B682-11FF-476228FD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C46D947-80A8-651F-EC5C-AF335F6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6FE8150-1F21-ED78-B64E-6A8EFDC0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01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84419-B686-F3F8-D603-05E54ED5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DDBC31-C0AA-CD96-4B44-09083405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B36F38-0140-F089-A186-9D589064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C9E0AD-F4DD-D3C9-C58D-C362C8A3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5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37680B-F76F-4A3A-CE9A-79EF19C9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B52953-753D-3EAC-EB8C-159278E9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CA12D9-C944-49AA-97AC-3AF444E7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5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5DC8CE-8668-F9B0-3EE9-DECFE44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109C97-1392-A1C3-A3BF-6EB6B200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B443EF-1B52-5F51-DDE0-65297A353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0D2DCE-0E27-F93B-642D-C4DBEBA6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F34D7C-A378-C6C3-5378-013909DF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D1635A-9A0B-1F5D-6BA2-4AC92967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65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3B37F-D3FF-2D3F-23CB-A44D916A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097336D-2215-43E1-0D86-D45FF3E02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6432D2-7364-1726-DC3B-9BA23F00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4025A6-B11A-DD1D-5249-4F23EED5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764EE5-D9E4-C878-8963-2D2C9AEA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027ACB-3579-31E7-2E0C-104B6FE1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6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0DE04DB-0860-C2C5-6C56-3011C801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1DE34D-80F0-3521-67D1-1358B20F1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0A656B-4B39-4DD2-9041-45001861C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E87D-324A-4AEF-B172-015E8C4B5F7E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12EF6F-03DE-5A7D-4DA5-686AA7C4A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7C75E7-3335-CE4A-5729-E6EDCD5E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4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0DE04DB-0860-C2C5-6C56-3011C801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1DE34D-80F0-3521-67D1-1358B20F1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0A656B-4B39-4DD2-9041-45001861C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55E2-F290-400D-AE48-EA40CB158310}" type="datetime1">
              <a:rPr lang="nb-NO" smtClean="0"/>
              <a:t>08.05.2023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12EF6F-03DE-5A7D-4DA5-686AA7C4A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7C75E7-3335-CE4A-5729-E6EDCD5E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2349-6436-4800-BE7A-47D1991F1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9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4" name="Rectangle 1049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DDD321-EAA1-AC60-D446-586C26D68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6" y="1303464"/>
            <a:ext cx="10972800" cy="3489674"/>
          </a:xfrm>
        </p:spPr>
        <p:txBody>
          <a:bodyPr>
            <a:normAutofit/>
          </a:bodyPr>
          <a:lstStyle/>
          <a:p>
            <a:r>
              <a:rPr lang="nb-NO" sz="4800" b="1"/>
              <a:t>Samarbeid om tjenester til barn, unge og deres familier </a:t>
            </a:r>
          </a:p>
        </p:txBody>
      </p:sp>
      <p:sp>
        <p:nvSpPr>
          <p:cNvPr id="1085" name="Rectangle 1051">
            <a:extLst>
              <a:ext uri="{FF2B5EF4-FFF2-40B4-BE49-F238E27FC236}">
                <a16:creationId xmlns:a16="http://schemas.microsoft.com/office/drawing/2014/main" id="{7B792B6F-D112-4D7C-94E2-2E90735A5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E6BDF4-7C62-4313-E7AD-9B85CCFC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279" y="1539845"/>
            <a:ext cx="2368564" cy="680962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55BB68F-29C8-2650-374D-8DD76166E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48" y="1303464"/>
            <a:ext cx="1643736" cy="103555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9506184-BAC5-C464-771D-F48FA7DF7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549694"/>
            <a:ext cx="2368564" cy="639512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3C7E05D4-25E0-2F04-24B1-9C1F39181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0418" y="1667905"/>
            <a:ext cx="4025610" cy="52130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32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Samarbeidsplikt på systemnivå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9371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endParaRPr lang="nb-NO" sz="2800"/>
          </a:p>
          <a:p>
            <a:pPr marL="0" indent="0">
              <a:buNone/>
            </a:pPr>
            <a:endParaRPr lang="nb-NO" sz="240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71FECAD-6BDF-FF6B-F9D8-A0659E006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323" y="2200052"/>
            <a:ext cx="6373401" cy="403553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sz="2500" b="1" i="1">
                <a:solidFill>
                  <a:srgbClr val="333333"/>
                </a:solidFill>
                <a:latin typeface="Arial"/>
                <a:cs typeface="Arial"/>
              </a:rPr>
              <a:t>Helse- og omsorgstjenesteloven § 3-4.</a:t>
            </a:r>
            <a:endParaRPr lang="nb-NO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nb-NO" sz="2500" b="1" i="1">
                <a:solidFill>
                  <a:srgbClr val="333333"/>
                </a:solidFill>
                <a:latin typeface="Arial"/>
                <a:cs typeface="Arial"/>
              </a:rPr>
              <a:t>Kommunens plikt til samarbeid og samordning</a:t>
            </a:r>
            <a:endParaRPr lang="nb-NO">
              <a:cs typeface="Calibri"/>
            </a:endParaRPr>
          </a:p>
          <a:p>
            <a:pPr marL="0" indent="0">
              <a:buNone/>
            </a:pPr>
            <a:r>
              <a:rPr lang="nb-NO" sz="2500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 samarbeide med andre tjenesteytere dersom samarbeid er nødvendig for å gi pasienten eller brukeren et helhetlig og samordnet tjenestetilbud.</a:t>
            </a:r>
            <a:endParaRPr lang="nb-NO"/>
          </a:p>
          <a:p>
            <a:pPr marL="0" indent="0">
              <a:buNone/>
            </a:pPr>
            <a:r>
              <a:rPr lang="nb-NO" sz="2500">
                <a:solidFill>
                  <a:srgbClr val="333333"/>
                </a:solidFill>
                <a:latin typeface="Arial"/>
                <a:cs typeface="Arial"/>
              </a:rPr>
              <a:t>Kommunen skal samordne tjenestetilbudet etter første ledd. Ved behov skal kommunen bestemme hvilken kommunal tjenesteyter som skal ivareta samordningen. Dersom det er oppnevnt barnekoordinator etter § 7-2 a, skal barnekoordinatoren sørge for samordning av tjenestetilbudet.</a:t>
            </a:r>
            <a:endParaRPr lang="nb-NO"/>
          </a:p>
          <a:p>
            <a:pPr marL="0" indent="0">
              <a:buNone/>
            </a:pPr>
            <a:r>
              <a:rPr lang="nb-NO" sz="2500">
                <a:solidFill>
                  <a:srgbClr val="333333"/>
                </a:solidFill>
                <a:highlight>
                  <a:srgbClr val="FFFF00"/>
                </a:highlight>
                <a:latin typeface="Arial"/>
                <a:cs typeface="Arial"/>
              </a:rPr>
              <a:t>De kommunale helse- og omsorgstjenestene skal, i tillegg til å følge opp enkelte pasienter eller brukere, samarbeide med andre tjenesteytere slik at de kommunale helse- og omsorgstjenestene og andre tjenesteytere kan ivareta sine oppgaver etter lov og forskrift.</a:t>
            </a:r>
            <a:endParaRPr lang="nb-NO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nb-NO" sz="2500">
                <a:solidFill>
                  <a:srgbClr val="333333"/>
                </a:solidFill>
                <a:latin typeface="Arial"/>
                <a:cs typeface="Arial"/>
              </a:rPr>
              <a:t>Med tjenesteytere menes kommunale, fylkeskommunale og statlige tjenesteytere, private tjenesteytere som yter tjenester på vegne av slike tjenesteytere, barnehager som får tilskudd etter barnehageloven § 19 og skoler som får statstilskudd etter privatskolelova § 6-1.</a:t>
            </a:r>
            <a:endParaRPr lang="nb-NO"/>
          </a:p>
          <a:p>
            <a:pPr marL="0" indent="0" algn="l">
              <a:buNone/>
            </a:pPr>
            <a:endParaRPr lang="nb-NO" sz="2500" b="1" i="1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EA395E1-A325-AB8C-BAB8-E160C99D6836}"/>
              </a:ext>
            </a:extLst>
          </p:cNvPr>
          <p:cNvSpPr txBox="1"/>
          <p:nvPr/>
        </p:nvSpPr>
        <p:spPr>
          <a:xfrm>
            <a:off x="8069803" y="2396971"/>
            <a:ext cx="38440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Samarbeidsplikt på systemnivå 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Samarbeid utover oppfølgingen av den enkelte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Formålet er å legge til rette for samarbeid på individnivå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Viktig for at tjenestene skal lykkes med det forebyggende arbeidet, slik at barn og unge som trenger det får rett hjelp til rett tid.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Skal samarbeide både for</a:t>
            </a:r>
          </a:p>
          <a:p>
            <a:pPr marL="742950" marR="0" lvl="1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å ivareta egne oppgaver</a:t>
            </a:r>
          </a:p>
          <a:p>
            <a:pPr marL="742950" marR="0" lvl="1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at andre tjenesteytere skal kunne ivareta sine oppgaver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84915ED-9BB5-A1B6-F6DA-76911BA4E777}"/>
              </a:ext>
            </a:extLst>
          </p:cNvPr>
          <p:cNvSpPr txBox="1"/>
          <p:nvPr/>
        </p:nvSpPr>
        <p:spPr>
          <a:xfrm>
            <a:off x="7107382" y="4114801"/>
            <a:ext cx="831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7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Formålet med samarbeidsplikt på systemnivå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283"/>
            <a:ext cx="10515600" cy="37268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nb-NO" sz="2800"/>
              <a:t>Formålet er </a:t>
            </a:r>
            <a:r>
              <a:rPr lang="nb-NO" sz="2800" i="1"/>
              <a:t>å legge til rette for samarbeid på individnivå</a:t>
            </a:r>
            <a:r>
              <a:rPr lang="nb-NO" sz="2800"/>
              <a:t>. </a:t>
            </a:r>
            <a:endParaRPr lang="nb-NO" sz="2800">
              <a:cs typeface="Calibri" panose="020F0502020204030204"/>
            </a:endParaRPr>
          </a:p>
          <a:p>
            <a:pPr marL="457200" lvl="1" indent="0">
              <a:buNone/>
            </a:pPr>
            <a:endParaRPr lang="nb-NO" sz="2800"/>
          </a:p>
          <a:p>
            <a:pPr marL="457200" lvl="1" indent="0">
              <a:buNone/>
            </a:pPr>
            <a:r>
              <a:rPr lang="nb-NO" sz="2800"/>
              <a:t>Samarbeidsplikten på systemnivå er også viktig for at tjenestene skal lykkes med det </a:t>
            </a:r>
            <a:r>
              <a:rPr lang="nb-NO" sz="2800" i="1"/>
              <a:t>forebyggende arbeidet</a:t>
            </a:r>
            <a:r>
              <a:rPr lang="nb-NO" sz="2800"/>
              <a:t>, slik at barn og unge som trenger det får rett hjelp til rett tid.</a:t>
            </a:r>
            <a:endParaRPr lang="nb-NO" sz="2800">
              <a:cs typeface="Calibri"/>
            </a:endParaRPr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61267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Organisering av det tverrsektorielle samarbeidet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283"/>
            <a:ext cx="10515600" cy="37268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Velferdstjenestene må selv ta stilling til hvordan de organiserer det tverrsektorielle samarbeidet.</a:t>
            </a:r>
          </a:p>
          <a:p>
            <a:pPr marL="0" indent="0">
              <a:buNone/>
            </a:pPr>
            <a:endParaRPr lang="nb-NO">
              <a:solidFill>
                <a:srgbClr val="212121"/>
              </a:solidFill>
            </a:endParaRPr>
          </a:p>
          <a:p>
            <a:pPr marL="0" indent="0" algn="l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Godt samarbeid i enkeltsaker, på tvers av sektorer, forutsetter at velferdstjenestene har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12121"/>
                </a:solidFill>
                <a:effectLst/>
              </a:rPr>
              <a:t>tilstrekkelig kunnskap om andre sektorers ansvar og oppgaver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12121"/>
                </a:solidFill>
                <a:effectLst/>
              </a:rPr>
              <a:t>etablerte samarbeidsstrukturer og rutiner </a:t>
            </a:r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39379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Ansvar for samarbeidsplikten på systemnivå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283"/>
            <a:ext cx="10515600" cy="37268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Plikten til å samarbeide utover enkeltsaker ligger til </a:t>
            </a:r>
            <a:r>
              <a:rPr lang="nb-NO" b="0" i="1">
                <a:solidFill>
                  <a:srgbClr val="212121"/>
                </a:solidFill>
                <a:effectLst/>
              </a:rPr>
              <a:t>de enkelte velferdstjenestene</a:t>
            </a:r>
            <a:r>
              <a:rPr lang="nb-NO" b="0" i="0">
                <a:solidFill>
                  <a:srgbClr val="212121"/>
                </a:solidFill>
                <a:effectLst/>
              </a:rPr>
              <a:t>, men det er </a:t>
            </a:r>
            <a:r>
              <a:rPr lang="nb-NO" b="0" i="0" err="1">
                <a:solidFill>
                  <a:srgbClr val="212121"/>
                </a:solidFill>
                <a:effectLst/>
              </a:rPr>
              <a:t>tjenesteeier</a:t>
            </a:r>
            <a:r>
              <a:rPr lang="nb-NO" b="0" i="0">
                <a:solidFill>
                  <a:srgbClr val="212121"/>
                </a:solidFill>
                <a:effectLst/>
              </a:rPr>
              <a:t> som har det overordnede ansvaret for oppfyllelse av plikten.</a:t>
            </a:r>
          </a:p>
          <a:p>
            <a:pPr marL="0" indent="0">
              <a:buNone/>
            </a:pPr>
            <a:endParaRPr lang="nb-NO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nb-NO">
                <a:solidFill>
                  <a:srgbClr val="212121"/>
                </a:solidFill>
              </a:rPr>
              <a:t>Tverrsektorielt samarbeid stiller krav til tydelig ledelse på alle nivåer. </a:t>
            </a:r>
            <a:endParaRPr lang="nb-NO"/>
          </a:p>
          <a:p>
            <a:pPr marL="0" indent="0">
              <a:buNone/>
            </a:pPr>
            <a:endParaRPr lang="nb-NO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2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Samarbeidsplikt på individnivå</a:t>
            </a:r>
            <a:br>
              <a:rPr lang="nb-NO" sz="4000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B4CFD6-5BA3-1EEB-DF7F-DB1990E77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0669"/>
            <a:ext cx="3843969" cy="3836293"/>
          </a:xfrm>
        </p:spPr>
        <p:txBody>
          <a:bodyPr>
            <a:normAutofit/>
          </a:bodyPr>
          <a:lstStyle/>
          <a:p>
            <a:r>
              <a:rPr lang="nb-NO"/>
              <a:t>Velferdstjenestene skal samarbeide når det er nødvendig </a:t>
            </a:r>
            <a:r>
              <a:rPr lang="nb-NO" b="0" i="0">
                <a:solidFill>
                  <a:srgbClr val="212121"/>
                </a:solidFill>
                <a:effectLst/>
              </a:rPr>
              <a:t>for å gi barnet eller ungdommen et helhetlig og samordnet tjenestetilbud  </a:t>
            </a:r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5001A3B-CA0C-7852-91E6-C4BC283B8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83147"/>
            <a:ext cx="5181600" cy="3836293"/>
          </a:xfrm>
        </p:spPr>
      </p:pic>
    </p:spTree>
    <p:extLst>
      <p:ext uri="{BB962C8B-B14F-4D97-AF65-F5344CB8AC3E}">
        <p14:creationId xmlns:p14="http://schemas.microsoft.com/office/powerpoint/2010/main" val="367745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Samarbeidsplikt på individnivå</a:t>
            </a:r>
            <a:br>
              <a:rPr lang="nb-NO" sz="4000"/>
            </a:b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B4CFD6-5BA3-1EEB-DF7F-DB1990E77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141" y="1682128"/>
            <a:ext cx="6810331" cy="49267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500" b="1" i="1">
                <a:solidFill>
                  <a:srgbClr val="333333"/>
                </a:solidFill>
                <a:latin typeface="Arial"/>
                <a:cs typeface="Arial"/>
              </a:rPr>
              <a:t>Helse- og omsorgstjenesteloven § 3-4.</a:t>
            </a:r>
            <a:endParaRPr lang="nb-NO" sz="150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sz="1500" b="1" i="1">
                <a:solidFill>
                  <a:srgbClr val="333333"/>
                </a:solidFill>
                <a:latin typeface="Arial"/>
                <a:cs typeface="Arial"/>
              </a:rPr>
              <a:t>Kommunens plikt til samarbeid og samordning</a:t>
            </a:r>
            <a:endParaRPr lang="nb-NO" sz="150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sz="1500">
                <a:solidFill>
                  <a:srgbClr val="333333"/>
                </a:solidFill>
                <a:highlight>
                  <a:srgbClr val="FFFF00"/>
                </a:highlight>
                <a:latin typeface="Arial"/>
                <a:cs typeface="Arial"/>
              </a:rPr>
              <a:t>De kommunale helse- og omsorgstjenestene skal samarbeide med andre tjenesteytere dersom samarbeid er nødvendig for å gi pasienten eller brukeren et helhetlig og samordnet tjenestetilbud.</a:t>
            </a:r>
            <a:endParaRPr lang="nb-NO" sz="1500"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sz="1500">
                <a:solidFill>
                  <a:srgbClr val="333333"/>
                </a:solidFill>
                <a:latin typeface="Arial"/>
                <a:cs typeface="Arial"/>
              </a:rPr>
              <a:t>Kommunen skal samordne tjenestetilbudet etter første ledd. Ved behov skal kommunen bestemme hvilken kommunal tjenesteyter som skal ivareta samordningen. Dersom det er oppnevnt barnekoordinator etter § 7-2 a, skal barnekoordinatoren sørge for samordning av tjenestetilbudet.</a:t>
            </a:r>
            <a:endParaRPr lang="nb-NO" sz="150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sz="1500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skal, i tillegg til å følge opp enkelte pasienter eller brukere, samarbeide med andre tjenesteytere slik at de kommunale helse- og omsorgstjenestene og andre tjenesteytere kan ivareta sine oppgaver etter lov og forskrift.</a:t>
            </a:r>
            <a:endParaRPr lang="nb-NO" sz="150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sz="1500">
                <a:solidFill>
                  <a:srgbClr val="333333"/>
                </a:solidFill>
                <a:latin typeface="Arial"/>
                <a:cs typeface="Arial"/>
              </a:rPr>
              <a:t>Med tjenesteytere menes kommunale, fylkeskommunale og statlige tjenesteytere, private tjenesteytere som yter tjenester på vegne av slike tjenesteytere, barnehager som får tilskudd etter barnehageloven § 19 og skoler som får statstilskudd etter privatskolelova § 6-1.</a:t>
            </a:r>
            <a:endParaRPr lang="nb-NO">
              <a:latin typeface="Arial"/>
              <a:cs typeface="Arial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A41423B-D1AB-512D-08FF-F1EF919F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242" y="2050743"/>
            <a:ext cx="3896557" cy="30061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3400" b="1">
                <a:latin typeface="Arial" panose="020B0604020202020204" pitchFamily="34" charset="0"/>
                <a:cs typeface="Arial" panose="020B0604020202020204" pitchFamily="34" charset="0"/>
              </a:rPr>
              <a:t>Samarbeidsplikt på individnivå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400">
                <a:latin typeface="Arial" panose="020B0604020202020204" pitchFamily="34" charset="0"/>
                <a:cs typeface="Arial" panose="020B0604020202020204" pitchFamily="34" charset="0"/>
              </a:rPr>
              <a:t>Samarbeid med andre tjenesteytere om bestemte barn eller ungdom (i enkeltsaker)</a:t>
            </a:r>
          </a:p>
          <a:p>
            <a:endParaRPr lang="nb-NO" sz="3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400">
                <a:latin typeface="Arial" panose="020B0604020202020204" pitchFamily="34" charset="0"/>
                <a:cs typeface="Arial" panose="020B0604020202020204" pitchFamily="34" charset="0"/>
              </a:rPr>
              <a:t>Plikten inntrer når det er nødvendig for å gi barnet eller ungdommen et helhetlig og samordnet tjenestetilbud</a:t>
            </a: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7A3515-3C12-95F1-5587-0068023DBAC6}"/>
              </a:ext>
            </a:extLst>
          </p:cNvPr>
          <p:cNvSpPr txBox="1"/>
          <p:nvPr/>
        </p:nvSpPr>
        <p:spPr>
          <a:xfrm>
            <a:off x="6258757" y="2778710"/>
            <a:ext cx="772358" cy="6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13B3C85-9517-28DA-2C01-026413FB6051}"/>
              </a:ext>
            </a:extLst>
          </p:cNvPr>
          <p:cNvSpPr txBox="1"/>
          <p:nvPr/>
        </p:nvSpPr>
        <p:spPr>
          <a:xfrm>
            <a:off x="6525491" y="2121763"/>
            <a:ext cx="931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3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541"/>
            <a:ext cx="10515600" cy="1338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  <a:t>Vilkåret for samarbeidsplikten i enkeltsaker </a:t>
            </a:r>
            <a:br>
              <a:rPr lang="nb-NO" sz="4000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749"/>
            <a:ext cx="10515600" cy="3624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000"/>
              <a:t>Samarbeid er nødvendig for å gi barnet eller ungdommen et helhetlig og samordnet tjenestetilbud. </a:t>
            </a:r>
          </a:p>
          <a:p>
            <a:r>
              <a:rPr lang="nb-NO" sz="3000"/>
              <a:t>Nødvendighetskravet skal ikke tolkes strengt </a:t>
            </a:r>
          </a:p>
          <a:p>
            <a:r>
              <a:rPr lang="nb-NO" sz="3000"/>
              <a:t>Det kan være nødvendig å samarbeide selv om behovet for hjelp er kortvarig</a:t>
            </a:r>
          </a:p>
          <a:p>
            <a:pPr marL="0" indent="0">
              <a:buNone/>
            </a:pPr>
            <a:endParaRPr lang="nb-NO" sz="3000"/>
          </a:p>
          <a:p>
            <a:r>
              <a:rPr lang="nb-NO" sz="3000"/>
              <a:t>Velferdstjenestene har plikt til å vurdere om samarbeid er nødvendig, </a:t>
            </a:r>
          </a:p>
          <a:p>
            <a:pPr marL="457200" lvl="1" indent="0">
              <a:buNone/>
            </a:pPr>
            <a:r>
              <a:rPr lang="nb-NO" sz="3000"/>
              <a:t>men det er </a:t>
            </a:r>
            <a:r>
              <a:rPr lang="nb-NO" sz="3000" err="1"/>
              <a:t>tjenesteeier</a:t>
            </a:r>
            <a:r>
              <a:rPr lang="nb-NO" sz="3000"/>
              <a:t> som har det overordnede ansvaret for at velferdstjenestene oppfyller samarbeidsplikten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39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541"/>
            <a:ext cx="10515600" cy="1338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  <a:t>Tre steg for å avklare om samarbeid mellom tjenester er nødvendig </a:t>
            </a:r>
            <a:br>
              <a:rPr lang="nb-NO" sz="4000"/>
            </a:br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CC4E3AD-4C49-EB0E-E247-0D5D0254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672556"/>
            <a:ext cx="9448800" cy="2657475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062FEBB-6926-5BDC-BF59-5FC819DABE7E}"/>
              </a:ext>
            </a:extLst>
          </p:cNvPr>
          <p:cNvSpPr/>
          <p:nvPr/>
        </p:nvSpPr>
        <p:spPr>
          <a:xfrm flipH="1">
            <a:off x="10109199" y="3429000"/>
            <a:ext cx="1244599" cy="9119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/>
              <a:t>Husk samtykke</a:t>
            </a:r>
          </a:p>
        </p:txBody>
      </p:sp>
    </p:spTree>
    <p:extLst>
      <p:ext uri="{BB962C8B-B14F-4D97-AF65-F5344CB8AC3E}">
        <p14:creationId xmlns:p14="http://schemas.microsoft.com/office/powerpoint/2010/main" val="38781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541"/>
            <a:ext cx="10515600" cy="1338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r>
              <a:rPr lang="nb-NO" i="0">
                <a:solidFill>
                  <a:srgbClr val="212121"/>
                </a:solidFill>
                <a:effectLst/>
                <a:latin typeface="Work Sans" pitchFamily="2" charset="0"/>
              </a:rPr>
              <a:t>Planlegge og gjennomføre samarbeidet - </a:t>
            </a:r>
            <a:r>
              <a:rPr lang="nb-NO">
                <a:solidFill>
                  <a:srgbClr val="212121"/>
                </a:solidFill>
                <a:latin typeface="Work Sans" pitchFamily="2" charset="0"/>
              </a:rPr>
              <a:t>h</a:t>
            </a:r>
            <a:r>
              <a:rPr lang="nb-NO" i="0">
                <a:solidFill>
                  <a:srgbClr val="212121"/>
                </a:solidFill>
                <a:effectLst/>
                <a:latin typeface="Work Sans" pitchFamily="2" charset="0"/>
              </a:rPr>
              <a:t>vem gjør hva og når?</a:t>
            </a:r>
            <a:br>
              <a:rPr lang="nb-NO" sz="2400" i="0">
                <a:solidFill>
                  <a:srgbClr val="212121"/>
                </a:solidFill>
                <a:effectLst/>
              </a:rPr>
            </a:br>
            <a:br>
              <a:rPr lang="nb-NO" sz="4000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777"/>
            <a:ext cx="10515600" cy="36595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Tjenesten må gjøre en konkret faglig vurdering av   </a:t>
            </a:r>
          </a:p>
          <a:p>
            <a:pPr lvl="1"/>
            <a:r>
              <a:rPr lang="nb-NO" sz="2800" b="0" i="0">
                <a:solidFill>
                  <a:srgbClr val="212121"/>
                </a:solidFill>
                <a:effectLst/>
              </a:rPr>
              <a:t>hvilke andre tjenesteytere de skal samarbeide med</a:t>
            </a:r>
          </a:p>
          <a:p>
            <a:pPr lvl="1"/>
            <a:r>
              <a:rPr lang="nb-NO" sz="2800" b="0" i="0">
                <a:solidFill>
                  <a:srgbClr val="212121"/>
                </a:solidFill>
                <a:effectLst/>
              </a:rPr>
              <a:t>hva de skal samarbeide om i det enkelte tilfelle</a:t>
            </a:r>
          </a:p>
          <a:p>
            <a:pPr lvl="1"/>
            <a:r>
              <a:rPr lang="nb-NO" sz="2800" b="0" i="0">
                <a:solidFill>
                  <a:srgbClr val="212121"/>
                </a:solidFill>
                <a:effectLst/>
              </a:rPr>
              <a:t>hvor omfattende og langvarig samarbeidet vil bli</a:t>
            </a:r>
          </a:p>
          <a:p>
            <a:pPr lvl="1"/>
            <a:r>
              <a:rPr lang="nb-NO" sz="2800" b="0" i="0">
                <a:solidFill>
                  <a:srgbClr val="212121"/>
                </a:solidFill>
                <a:effectLst/>
              </a:rPr>
              <a:t>hvordan samarbeidet i praksis skal organiseres</a:t>
            </a:r>
          </a:p>
          <a:p>
            <a:pPr marL="0" indent="0">
              <a:buNone/>
            </a:pPr>
            <a:endParaRPr lang="nb-NO" i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r>
              <a:rPr lang="nb-NO" i="0">
                <a:solidFill>
                  <a:srgbClr val="212121"/>
                </a:solidFill>
                <a:effectLst/>
              </a:rPr>
              <a:t>Tjenestene må avklare hvem som skal samordne tjenestetilbudet</a:t>
            </a:r>
          </a:p>
        </p:txBody>
      </p:sp>
    </p:spTree>
    <p:extLst>
      <p:ext uri="{BB962C8B-B14F-4D97-AF65-F5344CB8AC3E}">
        <p14:creationId xmlns:p14="http://schemas.microsoft.com/office/powerpoint/2010/main" val="96308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541"/>
            <a:ext cx="10515600" cy="1338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b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</a:br>
            <a:r>
              <a:rPr lang="nb-NO" i="0">
                <a:solidFill>
                  <a:srgbClr val="212121"/>
                </a:solidFill>
                <a:effectLst/>
                <a:latin typeface="Work Sans" pitchFamily="2" charset="0"/>
              </a:rPr>
              <a:t>Andre </a:t>
            </a:r>
            <a:r>
              <a:rPr lang="nb-NO">
                <a:solidFill>
                  <a:srgbClr val="212121"/>
                </a:solidFill>
                <a:latin typeface="Work Sans" pitchFamily="2" charset="0"/>
              </a:rPr>
              <a:t>temaer </a:t>
            </a:r>
            <a:r>
              <a:rPr lang="nb-NO" i="0">
                <a:solidFill>
                  <a:srgbClr val="212121"/>
                </a:solidFill>
                <a:effectLst/>
                <a:latin typeface="Work Sans" pitchFamily="2" charset="0"/>
              </a:rPr>
              <a:t>knyttet til samarbeidsplikt på individnivå</a:t>
            </a:r>
            <a:br>
              <a:rPr lang="nb-NO" sz="2400" i="0">
                <a:solidFill>
                  <a:srgbClr val="212121"/>
                </a:solidFill>
                <a:effectLst/>
              </a:rPr>
            </a:br>
            <a:br>
              <a:rPr lang="nb-NO" sz="4000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777"/>
            <a:ext cx="10515600" cy="36595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b="0" i="0" dirty="0">
                <a:solidFill>
                  <a:srgbClr val="212121"/>
                </a:solidFill>
                <a:effectLst/>
              </a:rPr>
              <a:t>Veilederen har egne delkapitler om:</a:t>
            </a:r>
          </a:p>
          <a:p>
            <a:pPr marL="0" indent="0" algn="l">
              <a:buNone/>
            </a:pPr>
            <a:endParaRPr lang="nb-NO" dirty="0">
              <a:solidFill>
                <a:srgbClr val="212121"/>
              </a:solidFill>
            </a:endParaRPr>
          </a:p>
          <a:p>
            <a:pPr marL="514350" indent="-514350" algn="l">
              <a:buAutoNum type="arabicParenR"/>
            </a:pPr>
            <a:r>
              <a:rPr lang="nb-NO" i="0" dirty="0">
                <a:solidFill>
                  <a:srgbClr val="212121"/>
                </a:solidFill>
                <a:effectLst/>
              </a:rPr>
              <a:t>Barn og unge som oppholder seg i to kommuner</a:t>
            </a:r>
          </a:p>
          <a:p>
            <a:pPr marL="514350" indent="-514350" algn="l">
              <a:buAutoNum type="arabicParenR"/>
            </a:pPr>
            <a:r>
              <a:rPr lang="nb-NO" dirty="0">
                <a:solidFill>
                  <a:srgbClr val="212121"/>
                </a:solidFill>
              </a:rPr>
              <a:t>Ungdom undere straffegjennomføring</a:t>
            </a:r>
            <a:endParaRPr lang="nb-NO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54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Endringer i lov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For å styrke oppfølgingen av utsatte barn, unge og deres familier, er det med virkning fra 1. august 2022 vedtatt bestemmelser om samarbeid, samordning, barnekoordinator og individuell plan.</a:t>
            </a:r>
          </a:p>
          <a:p>
            <a:pPr marL="0" indent="0">
              <a:buNone/>
            </a:pPr>
            <a:endParaRPr lang="nb-NO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nb-NO">
                <a:solidFill>
                  <a:srgbClr val="212121"/>
                </a:solidFill>
              </a:rPr>
              <a:t>E</a:t>
            </a:r>
            <a:r>
              <a:rPr lang="nb-NO" b="0" i="0">
                <a:solidFill>
                  <a:srgbClr val="212121"/>
                </a:solidFill>
                <a:effectLst/>
              </a:rPr>
              <a:t>ndringer og nye bestemmelser i 14 velferdstjenestelover </a:t>
            </a:r>
            <a:endParaRPr lang="nb-NO"/>
          </a:p>
        </p:txBody>
      </p:sp>
      <p:pic>
        <p:nvPicPr>
          <p:cNvPr id="8" name="Plassholder for innhold 5">
            <a:extLst>
              <a:ext uri="{FF2B5EF4-FFF2-40B4-BE49-F238E27FC236}">
                <a16:creationId xmlns:a16="http://schemas.microsoft.com/office/drawing/2014/main" id="{384AE32B-AF3D-471B-D90B-16CE990D6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7763" y="2458588"/>
            <a:ext cx="3832182" cy="2796457"/>
          </a:xfrm>
          <a:noFill/>
        </p:spPr>
      </p:pic>
    </p:spTree>
    <p:extLst>
      <p:ext uri="{BB962C8B-B14F-4D97-AF65-F5344CB8AC3E}">
        <p14:creationId xmlns:p14="http://schemas.microsoft.com/office/powerpoint/2010/main" val="244546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/>
              <a:t>Samordningsplikt for kommunen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7809"/>
            <a:ext cx="5181600" cy="357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Samordningsplikten lovfester et ansvar for kommunen til å sørge for at den enkelte tjenestemottaker får et samordnet tjenestetilbud. 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2491151-E6D0-B8F8-882F-8F5ED4911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97810"/>
            <a:ext cx="5181600" cy="2806968"/>
          </a:xfrm>
        </p:spPr>
      </p:pic>
    </p:spTree>
    <p:extLst>
      <p:ext uri="{BB962C8B-B14F-4D97-AF65-F5344CB8AC3E}">
        <p14:creationId xmlns:p14="http://schemas.microsoft.com/office/powerpoint/2010/main" val="69107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/>
              <a:t>Samordningsplikt for kommunen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66150"/>
            <a:ext cx="6684819" cy="432672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 i="1">
                <a:solidFill>
                  <a:srgbClr val="333333"/>
                </a:solidFill>
                <a:latin typeface="Arial"/>
                <a:cs typeface="Arial"/>
              </a:rPr>
              <a:t>Helse- og omsorgstjenesteloven § 3-4.</a:t>
            </a:r>
            <a:endParaRPr lang="nb-NO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 b="1" i="1">
                <a:solidFill>
                  <a:srgbClr val="333333"/>
                </a:solidFill>
                <a:latin typeface="Arial"/>
                <a:cs typeface="Arial"/>
              </a:rPr>
              <a:t>Kommunens plikt til samarbeid og samordning</a:t>
            </a:r>
            <a:endParaRPr lang="nb-NO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 samarbeide med andre tjenesteytere dersom samarbeid er nødvendig for å gi pasienten eller brukeren et helhetlig og samordnet tjenestetilbud.</a:t>
            </a:r>
            <a:endParaRPr lang="nb-NO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>
                <a:solidFill>
                  <a:srgbClr val="333333"/>
                </a:solidFill>
                <a:highlight>
                  <a:srgbClr val="FFFF00"/>
                </a:highlight>
                <a:latin typeface="Arial"/>
                <a:cs typeface="Arial"/>
              </a:rPr>
              <a:t>Kommunen skal samordne tjenestetilbudet etter første ledd. Ved behov skal kommunen bestemme hvilken kommunal tjenesteyter som skal ivareta samordningen. Dersom det er oppnevnt barnekoordinator etter § 7-2 a, skal barnekoordinatoren sørge for samordning av tjenestetilbudet.</a:t>
            </a:r>
            <a:endParaRPr lang="nb-NO"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skal, i tillegg til å følge opp enkelte pasienter eller brukere, samarbeide med andre tjenesteytere slik at de kommunale helse- og omsorgstjenestene og andre tjenesteytere kan ivareta sine oppgaver etter lov og forskrift.</a:t>
            </a:r>
            <a:endParaRPr lang="nb-NO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nb-NO">
                <a:solidFill>
                  <a:srgbClr val="333333"/>
                </a:solidFill>
                <a:latin typeface="Arial"/>
                <a:cs typeface="Arial"/>
              </a:rPr>
              <a:t>Med tjenesteytere menes kommunale, fylkeskommunale og statlige tjenesteytere, private tjenesteytere som yter tjenester på vegne av slike tjenesteytere, barnehager som får tilskudd etter barnehageloven § 19 og skoler som får statstilskudd etter privatskolelova § 6-1.</a:t>
            </a:r>
            <a:endParaRPr lang="nb-NO">
              <a:latin typeface="Arial"/>
              <a:cs typeface="Arial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28AD80F-D793-D4B6-03F3-6E103563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892" y="2369126"/>
            <a:ext cx="3578217" cy="36486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2500" b="1">
                <a:latin typeface="Arial" panose="020B0604020202020204" pitchFamily="34" charset="0"/>
                <a:cs typeface="Arial" panose="020B0604020202020204" pitchFamily="34" charset="0"/>
              </a:rPr>
              <a:t>Samordningsplikt for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Samordningsplikten gjelder når tjenestene har plikt til å samarbeide på individnivå</a:t>
            </a:r>
          </a:p>
          <a:p>
            <a:pPr marL="285750" indent="-285750">
              <a:buFontTx/>
              <a:buChar char="-"/>
            </a:pPr>
            <a:endParaRPr lang="nb-NO" sz="25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500">
                <a:latin typeface="Arial" panose="020B0604020202020204" pitchFamily="34" charset="0"/>
                <a:cs typeface="Arial" panose="020B0604020202020204" pitchFamily="34" charset="0"/>
              </a:rPr>
              <a:t>Ansvar for kommunen til å sørge for at den enkelte tjenestemottaker får et samordnet tjenestetilbud</a:t>
            </a:r>
          </a:p>
          <a:p>
            <a:endParaRPr lang="nb-NO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Ved behov har kommunen plikt til å bestemme hvilken kommunal tjenesteyter som skal ivareta samordningen. Gjelder når uklarhet eller uenighet om hvilken kommunal tjenesteyter som skal samordne.</a:t>
            </a:r>
            <a:endParaRPr lang="nb-NO" sz="25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69E987E-FD73-D430-1006-69A9CE5623BC}"/>
              </a:ext>
            </a:extLst>
          </p:cNvPr>
          <p:cNvSpPr txBox="1"/>
          <p:nvPr/>
        </p:nvSpPr>
        <p:spPr>
          <a:xfrm>
            <a:off x="7426036" y="3075709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6CBA204-711C-5CAE-9D74-FEC8366F3FD4}"/>
              </a:ext>
            </a:extLst>
          </p:cNvPr>
          <p:cNvSpPr txBox="1"/>
          <p:nvPr/>
        </p:nvSpPr>
        <p:spPr>
          <a:xfrm>
            <a:off x="7426036" y="3244335"/>
            <a:ext cx="7273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9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/>
              <a:t>Når gjelder samordningsplikten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0" i="0">
                <a:solidFill>
                  <a:srgbClr val="212121"/>
                </a:solidFill>
                <a:effectLst/>
              </a:rPr>
              <a:t>Samordningsplikten gjelder når tjenestene har </a:t>
            </a:r>
            <a:r>
              <a:rPr lang="nb-NO" b="0" i="0" u="none" strike="noStrike">
                <a:solidFill>
                  <a:srgbClr val="212121"/>
                </a:solidFill>
                <a:effectLst/>
              </a:rPr>
              <a:t>plikt til å samarbeide på individnivå</a:t>
            </a:r>
            <a:endParaRPr lang="nb-NO" b="0" i="0">
              <a:solidFill>
                <a:srgbClr val="212121"/>
              </a:solidFill>
              <a:effectLst/>
            </a:endParaRPr>
          </a:p>
          <a:p>
            <a:endParaRPr lang="nb-NO">
              <a:solidFill>
                <a:srgbClr val="212121"/>
              </a:solidFill>
            </a:endParaRPr>
          </a:p>
          <a:p>
            <a:r>
              <a:rPr lang="nb-NO" b="0" i="0">
                <a:solidFill>
                  <a:srgbClr val="212121"/>
                </a:solidFill>
                <a:effectLst/>
              </a:rPr>
              <a:t>Samordningsplikten skal sørge for at en kommunal tjeneste får hovedansvaret for samordningen av tjenestene  </a:t>
            </a:r>
          </a:p>
          <a:p>
            <a:endParaRPr lang="nb-NO">
              <a:solidFill>
                <a:srgbClr val="212121"/>
              </a:solidFill>
            </a:endParaRPr>
          </a:p>
          <a:p>
            <a:r>
              <a:rPr lang="nb-NO" b="0" i="0">
                <a:solidFill>
                  <a:srgbClr val="212121"/>
                </a:solidFill>
                <a:effectLst/>
              </a:rPr>
              <a:t>Samordningsplikten blir først aktuell når tjenestene ikke selv blir enige om hvem som skal samordne tilbudet    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7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/>
              <a:t>Hvilke tjenester kan kommunen samordne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0" i="0">
                <a:solidFill>
                  <a:srgbClr val="212121"/>
                </a:solidFill>
                <a:effectLst/>
              </a:rPr>
              <a:t>Kommunen skal samordne både kommunale, private, fylkeskommunale og statlige velferdstjenester </a:t>
            </a:r>
          </a:p>
          <a:p>
            <a:endParaRPr lang="nb-NO">
              <a:solidFill>
                <a:srgbClr val="212121"/>
              </a:solidFill>
            </a:endParaRPr>
          </a:p>
          <a:p>
            <a:r>
              <a:rPr lang="nb-NO" b="0" i="0">
                <a:solidFill>
                  <a:srgbClr val="212121"/>
                </a:solidFill>
                <a:effectLst/>
              </a:rPr>
              <a:t>Kommunen kan ikke bestemme at en fylkeskommunal, statlig eller privat tjenesteyter skal samordne tilbudet, men velferdstjenestene kan avtale dette</a:t>
            </a:r>
          </a:p>
          <a:p>
            <a:endParaRPr lang="nb-NO">
              <a:solidFill>
                <a:srgbClr val="212121"/>
              </a:solidFill>
            </a:endParaRPr>
          </a:p>
          <a:p>
            <a:r>
              <a:rPr lang="nb-NO">
                <a:solidFill>
                  <a:srgbClr val="212121"/>
                </a:solidFill>
              </a:rPr>
              <a:t>Kommunen har ikke samordningsplikt hvis et barn eller ungdom ikke har oppfølging fra kommunale tjenester</a:t>
            </a:r>
          </a:p>
        </p:txBody>
      </p:sp>
    </p:spTree>
    <p:extLst>
      <p:ext uri="{BB962C8B-B14F-4D97-AF65-F5344CB8AC3E}">
        <p14:creationId xmlns:p14="http://schemas.microsoft.com/office/powerpoint/2010/main" val="282926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nb-NO"/>
            </a:br>
            <a:r>
              <a:rPr lang="nb-NO"/>
              <a:t>Kommunen velger selv hvordan den kan ivareta samordningsansvaret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52" y="2506662"/>
            <a:ext cx="10515600" cy="317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Ingen utdypende regler i lov eller forskrift som stiller krav til hvordan kommunen skal ivareta samordningsansvaret.</a:t>
            </a:r>
          </a:p>
          <a:p>
            <a:pPr marL="0" indent="0">
              <a:buNone/>
            </a:pPr>
            <a:endParaRPr lang="nb-NO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Ifølge kommuneloven er det kommunen selv som bestemmer hvordan de skal ivareta samordningsansvaret. </a:t>
            </a:r>
          </a:p>
          <a:p>
            <a:pPr marL="457200" lvl="1" indent="0">
              <a:buNone/>
            </a:pPr>
            <a:r>
              <a:rPr lang="nb-NO" sz="2800" b="0" i="0">
                <a:solidFill>
                  <a:srgbClr val="212121"/>
                </a:solidFill>
                <a:effectLst/>
              </a:rPr>
              <a:t>-Dette gir kommunen rom for lokale tilpasninger etter forhold og      behov.  </a:t>
            </a:r>
            <a:endParaRPr lang="nb-NO" sz="280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59"/>
            <a:ext cx="10515600" cy="208787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nb-NO"/>
            </a:br>
            <a:br>
              <a:rPr lang="nb-NO"/>
            </a:br>
            <a:r>
              <a:rPr lang="nb-NO" i="0">
                <a:solidFill>
                  <a:srgbClr val="212121"/>
                </a:solidFill>
                <a:effectLst/>
              </a:rPr>
              <a:t>Sammenheng mellom</a:t>
            </a:r>
            <a:r>
              <a:rPr lang="nb-NO">
                <a:solidFill>
                  <a:srgbClr val="212121"/>
                </a:solidFill>
              </a:rPr>
              <a:t> </a:t>
            </a:r>
            <a:r>
              <a:rPr lang="nb-NO" i="0">
                <a:solidFill>
                  <a:srgbClr val="212121"/>
                </a:solidFill>
                <a:effectLst/>
              </a:rPr>
              <a:t>samordningsplikten og andre bestemmelser om samordning og koordinering</a:t>
            </a:r>
            <a:br>
              <a:rPr lang="nb-NO" b="1" i="0">
                <a:effectLst/>
                <a:latin typeface="Work Sans" pitchFamily="2" charset="0"/>
              </a:rPr>
            </a:br>
            <a:br>
              <a:rPr lang="nb-NO"/>
            </a:br>
            <a:endParaRPr lang="nb-NO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3046489"/>
            <a:ext cx="10515600" cy="2049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>
                <a:solidFill>
                  <a:srgbClr val="212121"/>
                </a:solidFill>
                <a:cs typeface="Calibri"/>
              </a:rPr>
              <a:t>Barnekoordinator</a:t>
            </a:r>
            <a:endParaRPr lang="nb-NO">
              <a:solidFill>
                <a:srgbClr val="212121"/>
              </a:solidFill>
            </a:endParaRPr>
          </a:p>
          <a:p>
            <a:pPr algn="l"/>
            <a:r>
              <a:rPr lang="nb-NO" i="0">
                <a:solidFill>
                  <a:srgbClr val="212121"/>
                </a:solidFill>
                <a:effectLst/>
              </a:rPr>
              <a:t>Koordinatorordninger i helse- og omsorgstjenesten     </a:t>
            </a:r>
            <a:endParaRPr lang="nb-NO"/>
          </a:p>
          <a:p>
            <a:pPr algn="l"/>
            <a:r>
              <a:rPr lang="nb-NO" i="0">
                <a:solidFill>
                  <a:srgbClr val="212121"/>
                </a:solidFill>
                <a:effectLst/>
              </a:rPr>
              <a:t>Fylkeskommunal oppfølgingstjeneste     </a:t>
            </a:r>
          </a:p>
          <a:p>
            <a:pPr algn="l"/>
            <a:r>
              <a:rPr lang="nb-NO" i="0">
                <a:solidFill>
                  <a:srgbClr val="212121"/>
                </a:solidFill>
                <a:effectLst/>
              </a:rPr>
              <a:t>Ungdom under straffegjennomføring</a:t>
            </a:r>
          </a:p>
          <a:p>
            <a:r>
              <a:rPr lang="nb-NO" i="0">
                <a:solidFill>
                  <a:srgbClr val="212121"/>
                </a:solidFill>
                <a:effectLst/>
              </a:rPr>
              <a:t>Individuell plan</a:t>
            </a:r>
          </a:p>
          <a:p>
            <a:pPr marL="0" indent="0">
              <a:buNone/>
            </a:pPr>
            <a:endParaRPr lang="nb-NO" i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pPr algn="l"/>
            <a:endParaRPr lang="nb-NO" i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pPr marL="0" indent="0">
              <a:buNone/>
            </a:pPr>
            <a:endParaRPr lang="nb-NO">
              <a:solidFill>
                <a:srgbClr val="21212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7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Individuell plan</a:t>
            </a:r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561624A4-5A85-1AC0-9B85-D16FFB314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2258" y="3021262"/>
            <a:ext cx="3719049" cy="2252413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BD9E5BC-6DA0-B84B-4C1B-77A583360202}"/>
              </a:ext>
            </a:extLst>
          </p:cNvPr>
          <p:cNvSpPr txBox="1"/>
          <p:nvPr/>
        </p:nvSpPr>
        <p:spPr>
          <a:xfrm>
            <a:off x="889571" y="2235200"/>
            <a:ext cx="9020995" cy="36492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b-NO" sz="2400">
                <a:latin typeface="Calibri" panose="020F0502020204030204"/>
              </a:rPr>
              <a:t>b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arnevernsloven </a:t>
            </a:r>
            <a:r>
              <a:rPr lang="nb-NO" sz="2400">
                <a:ea typeface="+mn-lt"/>
                <a:cs typeface="+mn-lt"/>
              </a:rPr>
              <a:t>§ 15- 9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spesialisthelsetjenesteloven § 2-5 </a:t>
            </a:r>
            <a:endParaRPr lang="nb-NO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helse- og omsorgstjenesteloven § </a:t>
            </a:r>
            <a:r>
              <a:rPr lang="nb-NO" sz="2400">
                <a:latin typeface="Calibri" panose="020F0502020204030204"/>
              </a:rPr>
              <a:t>7-1</a:t>
            </a:r>
            <a:endParaRPr lang="nb-NO" sz="2400"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>
                <a:latin typeface="Calibri" panose="020F0502020204030204"/>
              </a:rPr>
              <a:t>psykisk helsevernloven § 4-1</a:t>
            </a:r>
            <a:endParaRPr lang="nb-NO" sz="2400"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>
                <a:latin typeface="Calibri" panose="020F0502020204030204"/>
              </a:rPr>
              <a:t>pasient- og brukerrettighetsloven § 2-5</a:t>
            </a:r>
            <a:endParaRPr lang="nb-NO" sz="2400"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>
                <a:latin typeface="Calibri" panose="020F0502020204030204"/>
              </a:rPr>
              <a:t>NAV-loven § 15</a:t>
            </a:r>
            <a:endParaRPr lang="nb-NO" sz="2400"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sosialtjenesteloven § 28 og 33</a:t>
            </a:r>
            <a:endParaRPr lang="nb-NO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8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Individuell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Barn og unge med behov for langvarige og koordinerte tjenester har rett til å få utarbeidet individuell plan.</a:t>
            </a:r>
          </a:p>
          <a:p>
            <a:r>
              <a:rPr lang="nb-NO"/>
              <a:t>Individuell plan </a:t>
            </a:r>
            <a:r>
              <a:rPr lang="nb-NO" b="0" i="0">
                <a:solidFill>
                  <a:srgbClr val="212121"/>
                </a:solidFill>
                <a:effectLst/>
              </a:rPr>
              <a:t>er et planleggingsdokument og en strukturert samarbeidsprosess.</a:t>
            </a:r>
            <a:endParaRPr lang="nb-NO"/>
          </a:p>
          <a:p>
            <a:r>
              <a:rPr lang="nb-NO"/>
              <a:t>Kommunen i arbeids- og velferdsforvaltningen, helse- og omsorgstjenesten og barneverntjenesten har selvstendig plikt til å sørge for at arbeid med individuell plan blir satt i gang.</a:t>
            </a:r>
          </a:p>
          <a:p>
            <a:r>
              <a:rPr lang="nb-NO"/>
              <a:t>Noen tjenesteytere har plikt til å medvirke i planarbeidet, herunder barnehage, skole, krisesenter.</a:t>
            </a:r>
          </a:p>
        </p:txBody>
      </p:sp>
    </p:spTree>
    <p:extLst>
      <p:ext uri="{BB962C8B-B14F-4D97-AF65-F5344CB8AC3E}">
        <p14:creationId xmlns:p14="http://schemas.microsoft.com/office/powerpoint/2010/main" val="26709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Forskrift om individuell plan ved ytelse av velferdstjenester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900" y="2004045"/>
            <a:ext cx="54229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/>
              <a:t>Felles forskrift gjelder fra 1. august 2022</a:t>
            </a:r>
          </a:p>
          <a:p>
            <a:pPr marL="0" indent="0">
              <a:buNone/>
            </a:pPr>
            <a:r>
              <a:rPr lang="nb-NO"/>
              <a:t> </a:t>
            </a:r>
            <a:br>
              <a:rPr lang="nb-NO"/>
            </a:br>
            <a:r>
              <a:rPr lang="nb-NO"/>
              <a:t>Forskriften har regler om tjenestemottakerens rettigheter, innholdet i individuell plan, ansvarsavklaring og samarbeid mellom de ulike velferdstjenestene. </a:t>
            </a:r>
            <a:endParaRPr lang="nb-NO">
              <a:cs typeface="Calibri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EDC2E81-ED3F-321B-FA32-F9D9EA267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5300" y="2603500"/>
            <a:ext cx="4348500" cy="23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Endringer i 14 velferdstjenestelover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28672"/>
            <a:ext cx="3904489" cy="45293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000" b="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helse- og omsorgstjenesteloven</a:t>
            </a:r>
          </a:p>
          <a:p>
            <a:r>
              <a:rPr lang="nb-NO" sz="2000" b="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spesialisthelsetjenesteloven</a:t>
            </a:r>
            <a:endParaRPr lang="nb-NO" sz="200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b="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psykisk helsevernloven</a:t>
            </a:r>
            <a:endParaRPr lang="nb-NO" sz="200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b="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tannhelsetjenesteloven </a:t>
            </a:r>
            <a:endParaRPr lang="nb-NO" sz="200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b="0" i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pasient- og brukerrettighetsloven </a:t>
            </a:r>
          </a:p>
          <a:p>
            <a:r>
              <a:rPr lang="nb-NO" sz="200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barnevernsloven</a:t>
            </a:r>
          </a:p>
          <a:p>
            <a:r>
              <a:rPr lang="nb-NO" sz="200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krisesenterloven </a:t>
            </a:r>
          </a:p>
          <a:p>
            <a:pPr marL="0" indent="0">
              <a:buNone/>
            </a:pPr>
            <a:endParaRPr lang="nb-NO" sz="2000" b="0" i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pPr marL="0" indent="0">
              <a:buNone/>
            </a:pPr>
            <a:endParaRPr lang="nb-NO" sz="1600">
              <a:solidFill>
                <a:srgbClr val="212121"/>
              </a:solidFill>
              <a:latin typeface="Work Sans" pitchFamily="2" charset="0"/>
            </a:endParaRP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F8DA2D6-46EC-849B-2659-D44FF47D0AFC}"/>
              </a:ext>
            </a:extLst>
          </p:cNvPr>
          <p:cNvSpPr txBox="1"/>
          <p:nvPr/>
        </p:nvSpPr>
        <p:spPr>
          <a:xfrm>
            <a:off x="5425440" y="2328672"/>
            <a:ext cx="49499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familievernkontorloven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barnehageloven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opplæringsloven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privatskoleloven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sosialtjenesteloven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NAV-loven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integreringsloven</a:t>
            </a:r>
          </a:p>
        </p:txBody>
      </p:sp>
    </p:spTree>
    <p:extLst>
      <p:ext uri="{BB962C8B-B14F-4D97-AF65-F5344CB8AC3E}">
        <p14:creationId xmlns:p14="http://schemas.microsoft.com/office/powerpoint/2010/main" val="40077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Evaluering av samarbeidsbestemmelsene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b="0" i="0">
                <a:solidFill>
                  <a:srgbClr val="212121"/>
                </a:solidFill>
                <a:effectLst/>
              </a:rPr>
              <a:t>Vil endringene i lovene resultere i at barn, unge og deres familier opplever mer helhetlige og koordinerte tjenester?</a:t>
            </a:r>
          </a:p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 </a:t>
            </a:r>
          </a:p>
          <a:p>
            <a:r>
              <a:rPr lang="nb-NO" b="0" i="0">
                <a:solidFill>
                  <a:srgbClr val="212121"/>
                </a:solidFill>
                <a:effectLst/>
              </a:rPr>
              <a:t>NTNU Samfunnsforskning skal i fem år undersøke om lovendringene virker etter formålet</a:t>
            </a: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19A1C96-416E-E995-59D9-D26047733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2690" y="2118132"/>
            <a:ext cx="3705225" cy="3543300"/>
          </a:xfrm>
        </p:spPr>
      </p:pic>
    </p:spTree>
    <p:extLst>
      <p:ext uri="{BB962C8B-B14F-4D97-AF65-F5344CB8AC3E}">
        <p14:creationId xmlns:p14="http://schemas.microsoft.com/office/powerpoint/2010/main" val="385048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BDFE1-DA62-A872-34EE-54B8F717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41" y="365125"/>
            <a:ext cx="10852759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nb-NO"/>
              <a:t>Samarbeid om tjenester til barn, unge og deres familier – veileder publisert 15. september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F46CC8-FB4F-7D4F-5CB6-1E2F28945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272" y="2149159"/>
            <a:ext cx="6752422" cy="4153359"/>
          </a:xfrm>
        </p:spPr>
        <p:txBody>
          <a:bodyPr>
            <a:normAutofit fontScale="85000" lnSpcReduction="20000"/>
          </a:bodyPr>
          <a:lstStyle/>
          <a:p>
            <a:r>
              <a:rPr lang="nb-NO" sz="3000"/>
              <a:t>Målgruppen for veilederen er:</a:t>
            </a:r>
          </a:p>
          <a:p>
            <a:pPr marL="0" indent="0">
              <a:buNone/>
            </a:pPr>
            <a:endParaRPr lang="nb-NO" sz="3000"/>
          </a:p>
          <a:p>
            <a:pPr lvl="1"/>
            <a:r>
              <a:rPr lang="nb-NO" sz="3000" b="0" i="0">
                <a:solidFill>
                  <a:srgbClr val="212121"/>
                </a:solidFill>
                <a:effectLst/>
              </a:rPr>
              <a:t>kommune, fylkeskommune, stat og private aktører som tjenesteeiere</a:t>
            </a:r>
          </a:p>
          <a:p>
            <a:pPr marL="457200" lvl="1" indent="0">
              <a:buNone/>
            </a:pPr>
            <a:endParaRPr lang="nb-NO" sz="3000" b="0" i="0">
              <a:solidFill>
                <a:srgbClr val="212121"/>
              </a:solidFill>
              <a:effectLst/>
            </a:endParaRPr>
          </a:p>
          <a:p>
            <a:pPr lvl="1"/>
            <a:r>
              <a:rPr lang="nb-NO" sz="3000" b="0" i="0">
                <a:solidFill>
                  <a:srgbClr val="212121"/>
                </a:solidFill>
                <a:effectLst/>
              </a:rPr>
              <a:t>ledere og ansatte i tjenester og sektorer som er involvert i oppfølgingen av barn, unge og familier</a:t>
            </a:r>
          </a:p>
          <a:p>
            <a:pPr marL="457200" lvl="1" indent="0">
              <a:buNone/>
            </a:pPr>
            <a:endParaRPr lang="nb-NO" sz="3000">
              <a:solidFill>
                <a:srgbClr val="212121"/>
              </a:solidFill>
            </a:endParaRPr>
          </a:p>
          <a:p>
            <a:pPr marL="457200" lvl="1" indent="0">
              <a:buNone/>
            </a:pPr>
            <a:r>
              <a:rPr lang="nb-NO" sz="3000">
                <a:solidFill>
                  <a:srgbClr val="212121"/>
                </a:solidFill>
              </a:rPr>
              <a:t>B</a:t>
            </a:r>
            <a:r>
              <a:rPr lang="nb-NO" sz="3000" b="0" i="0">
                <a:solidFill>
                  <a:srgbClr val="212121"/>
                </a:solidFill>
                <a:effectLst/>
              </a:rPr>
              <a:t>arn, unge og deres familier kan ogs</a:t>
            </a:r>
            <a:r>
              <a:rPr lang="nb-NO" sz="3000">
                <a:solidFill>
                  <a:srgbClr val="212121"/>
                </a:solidFill>
              </a:rPr>
              <a:t>å finne nyttig informasjon i veilederen. </a:t>
            </a:r>
            <a:endParaRPr lang="nb-NO" sz="3000" b="0" i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  <a:latin typeface="Work Sans" pitchFamily="2" charset="0"/>
              </a:rPr>
              <a:t> 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E760963-35CD-6D0A-B83C-70CA0A491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84781" y="2149159"/>
            <a:ext cx="3893947" cy="3704270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7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66B4A-F367-8F09-55BC-AA47F9B4C7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Barns beste og 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A57070-FAC4-202A-2919-B2600E0F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3403"/>
            <a:ext cx="6716698" cy="3593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0" i="0">
                <a:solidFill>
                  <a:srgbClr val="212121"/>
                </a:solidFill>
                <a:effectLst/>
              </a:rPr>
              <a:t>En helhetlig og samordnet oppfølging forutsetter at barna involveres</a:t>
            </a:r>
          </a:p>
          <a:p>
            <a:endParaRPr lang="nb-NO" sz="2800">
              <a:solidFill>
                <a:srgbClr val="212121"/>
              </a:solidFill>
              <a:latin typeface="Work Sans" pitchFamily="2" charset="0"/>
            </a:endParaRPr>
          </a:p>
          <a:p>
            <a:r>
              <a:rPr lang="nb-NO" sz="2000" b="0" i="0">
                <a:solidFill>
                  <a:srgbClr val="212121"/>
                </a:solidFill>
                <a:effectLst/>
              </a:rPr>
              <a:t>Grunnloven § 104</a:t>
            </a:r>
          </a:p>
          <a:p>
            <a:r>
              <a:rPr lang="nb-NO" sz="2000">
                <a:solidFill>
                  <a:srgbClr val="212121"/>
                </a:solidFill>
              </a:rPr>
              <a:t>Barnekonvensjonen artikkel 3 og 12</a:t>
            </a:r>
            <a:r>
              <a:rPr lang="nb-NO" sz="2000" b="0" i="0">
                <a:solidFill>
                  <a:srgbClr val="212121"/>
                </a:solidFill>
                <a:effectLst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836E64-29D5-AD19-1102-7AEDE03C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85" y="2197361"/>
            <a:ext cx="4383515" cy="24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Samarbeid og samordning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128"/>
            <a:ext cx="7623424" cy="46742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b-NO"/>
          </a:p>
          <a:p>
            <a:pPr marL="285750" indent="-285750"/>
            <a:r>
              <a:rPr lang="nb-NO" sz="2400"/>
              <a:t>barnevernsloven § 15-8 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familievernkontorloven § 1 a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opplæringsloven § 15-8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privatskoleloven § 3-6 a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barnehageloven § 2 b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NAV-loven § 15 a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krisesenterloven § 4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sosialtjenesteloven § 13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spesialisthelsetjenesteloven § 2-1 e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helse- og omsorgstjenesteloven § 3-4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tannhelsetjenesteloven § 1-4 a </a:t>
            </a:r>
            <a:endParaRPr lang="nb-NO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integreringsloven § 50  </a:t>
            </a:r>
            <a:endParaRPr lang="nb-NO" sz="2400">
              <a:cs typeface="Calibri"/>
            </a:endParaRPr>
          </a:p>
          <a:p>
            <a:pPr lvl="1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5BAF745-BBD7-3CD3-D60E-6ED55875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993" y="2409879"/>
            <a:ext cx="3015016" cy="37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Samarbeid og samordning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7" y="1690688"/>
            <a:ext cx="6754091" cy="4802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nb-NO" sz="1600" b="1" i="1">
                <a:solidFill>
                  <a:srgbClr val="333333"/>
                </a:solidFill>
                <a:latin typeface="Arial"/>
                <a:cs typeface="Arial"/>
              </a:rPr>
              <a:t>Helse- og omsorgstjenesteloven § 3-4.</a:t>
            </a:r>
            <a:endParaRPr lang="nb-NO" sz="1600">
              <a:latin typeface="Arial"/>
              <a:ea typeface="+mn-lt"/>
              <a:cs typeface="Arial"/>
            </a:endParaRPr>
          </a:p>
          <a:p>
            <a:pPr marL="0" indent="0">
              <a:buNone/>
              <a:defRPr/>
            </a:pPr>
            <a:r>
              <a:rPr lang="nb-NO" sz="1600" b="1" i="1">
                <a:solidFill>
                  <a:srgbClr val="333333"/>
                </a:solidFill>
                <a:latin typeface="Arial"/>
                <a:cs typeface="Arial"/>
              </a:rPr>
              <a:t>Kommunens plikt til samarbeid og samordning</a:t>
            </a:r>
            <a:endParaRPr lang="nb-NO" sz="1600">
              <a:latin typeface="Arial"/>
              <a:ea typeface="+mn-lt"/>
              <a:cs typeface="Arial"/>
            </a:endParaRPr>
          </a:p>
          <a:p>
            <a:pPr marL="0" indent="0">
              <a:buNone/>
              <a:defRPr/>
            </a:pPr>
            <a:r>
              <a:rPr lang="nb-NO" sz="1600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 samarbeide med andre tjenesteytere dersom samarbeid er nødvendig for å gi pasienten eller brukeren et helhetlig og samordnet tjenestetilbud.</a:t>
            </a:r>
            <a:endParaRPr lang="nb-NO" sz="1600">
              <a:latin typeface="Arial"/>
              <a:ea typeface="+mn-lt"/>
              <a:cs typeface="Arial"/>
            </a:endParaRPr>
          </a:p>
          <a:p>
            <a:pPr marL="0" indent="0">
              <a:buNone/>
              <a:defRPr/>
            </a:pPr>
            <a:r>
              <a:rPr lang="nb-NO" sz="1600">
                <a:solidFill>
                  <a:srgbClr val="333333"/>
                </a:solidFill>
                <a:latin typeface="Arial"/>
                <a:cs typeface="Arial"/>
              </a:rPr>
              <a:t>Kommunen skal samordne tjenestetilbudet etter første ledd. Ved behov skal kommunen bestemme hvilken kommunal tjenesteyter som skal ivareta samordningen. Dersom det er oppnevnt barnekoordinator etter § 7-2 a, skal barnekoordinatoren sørge for samordning av tjenestetilbudet.</a:t>
            </a:r>
            <a:endParaRPr lang="nb-NO" sz="1600">
              <a:latin typeface="Arial"/>
              <a:ea typeface="+mn-lt"/>
              <a:cs typeface="Arial"/>
            </a:endParaRPr>
          </a:p>
          <a:p>
            <a:pPr marL="0" indent="0">
              <a:buNone/>
              <a:defRPr/>
            </a:pPr>
            <a:r>
              <a:rPr lang="nb-NO" sz="1600">
                <a:solidFill>
                  <a:srgbClr val="333333"/>
                </a:solidFill>
                <a:latin typeface="Arial"/>
                <a:cs typeface="Arial"/>
              </a:rPr>
              <a:t>De kommunale helse- og omsorgstjenestene skal, i tillegg til å følge opp enkelte pasienter eller brukere, samarbeide med andre tjenesteytere slik at de kommunale helse- og omsorgstjenestene og andre tjenesteytere kan ivareta sine oppgaver etter lov og forskrift.</a:t>
            </a:r>
            <a:endParaRPr lang="nb-NO" sz="1600">
              <a:latin typeface="Arial"/>
              <a:ea typeface="+mn-lt"/>
              <a:cs typeface="Arial"/>
            </a:endParaRPr>
          </a:p>
          <a:p>
            <a:pPr marL="0" indent="0">
              <a:buNone/>
              <a:defRPr/>
            </a:pPr>
            <a:r>
              <a:rPr lang="nb-NO" sz="1600">
                <a:solidFill>
                  <a:srgbClr val="333333"/>
                </a:solidFill>
                <a:latin typeface="Arial"/>
                <a:cs typeface="Arial"/>
              </a:rPr>
              <a:t>Med tjenesteytere menes kommunale, fylkeskommunale og statlige tjenesteytere, private tjenesteytere som yter tjenester på vegne av slike tjenesteytere, barnehager som får tilskudd etter barnehageloven § 19 og skoler som får statstilskudd etter privatskolelova § 6-1.</a:t>
            </a:r>
            <a:endParaRPr lang="nb-NO">
              <a:latin typeface="Arial"/>
              <a:cs typeface="Arial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08092EE-2126-40AA-8FEB-03AF1EBE7F3B}"/>
              </a:ext>
            </a:extLst>
          </p:cNvPr>
          <p:cNvSpPr txBox="1"/>
          <p:nvPr/>
        </p:nvSpPr>
        <p:spPr>
          <a:xfrm>
            <a:off x="8451274" y="2105891"/>
            <a:ext cx="3366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Samarbeidsplikt på individnivå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Samordningsplikt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Samarbeidsplikt på systemnivå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Definisjon av «tjenesteyter»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658C2A9-8E7A-7C57-5D6D-B7DE394D6CD3}"/>
              </a:ext>
            </a:extLst>
          </p:cNvPr>
          <p:cNvSpPr txBox="1"/>
          <p:nvPr/>
        </p:nvSpPr>
        <p:spPr>
          <a:xfrm>
            <a:off x="7592292" y="1862030"/>
            <a:ext cx="72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46E2A0-6EA4-E8B4-8E8B-8BEF4765DBA4}"/>
              </a:ext>
            </a:extLst>
          </p:cNvPr>
          <p:cNvSpPr txBox="1"/>
          <p:nvPr/>
        </p:nvSpPr>
        <p:spPr>
          <a:xfrm rot="10800000" flipV="1">
            <a:off x="7592291" y="3227522"/>
            <a:ext cx="85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11B9E23-6E43-B2A7-086A-3009999F2624}"/>
              </a:ext>
            </a:extLst>
          </p:cNvPr>
          <p:cNvSpPr txBox="1"/>
          <p:nvPr/>
        </p:nvSpPr>
        <p:spPr>
          <a:xfrm rot="10800000" flipV="1">
            <a:off x="7590769" y="4260723"/>
            <a:ext cx="98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BB0083C-0D89-CAEA-4916-52103441DD1B}"/>
              </a:ext>
            </a:extLst>
          </p:cNvPr>
          <p:cNvSpPr txBox="1"/>
          <p:nvPr/>
        </p:nvSpPr>
        <p:spPr>
          <a:xfrm rot="10800000" flipV="1">
            <a:off x="7597698" y="5167312"/>
            <a:ext cx="1707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←</a:t>
            </a: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0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E3561-942A-269A-591B-DC2FFABFCC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Samarbeidsplikt på systemnivå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8A595A-A376-9828-8B13-ADECFB5EE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9371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/>
              <a:t>Velferdstjenestene har plikt til å samarbeide med andre velferdstjenester utover oppfølgingen av konkrete barn eller unge, både for </a:t>
            </a:r>
            <a:endParaRPr lang="nb-NO">
              <a:cs typeface="Calibri"/>
            </a:endParaRPr>
          </a:p>
          <a:p>
            <a:pPr lvl="1"/>
            <a:r>
              <a:rPr lang="nb-NO" sz="2800"/>
              <a:t>å ivareta egne oppgaver, og</a:t>
            </a:r>
            <a:endParaRPr lang="nb-NO" sz="2800">
              <a:cs typeface="Calibri"/>
            </a:endParaRPr>
          </a:p>
          <a:p>
            <a:pPr lvl="1"/>
            <a:r>
              <a:rPr lang="nb-NO" sz="2800"/>
              <a:t>at andre tjenesteytere skal kunne ivareta sine oppgaver</a:t>
            </a:r>
            <a:endParaRPr lang="nb-NO" sz="2800">
              <a:cs typeface="Calibri"/>
            </a:endParaRPr>
          </a:p>
          <a:p>
            <a:pPr lvl="1"/>
            <a:endParaRPr lang="nb-NO" sz="2800"/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F712906-393F-0FB8-0FD4-ADE2D5C07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89218"/>
            <a:ext cx="5181600" cy="2824151"/>
          </a:xfrm>
        </p:spPr>
      </p:pic>
    </p:spTree>
    <p:extLst>
      <p:ext uri="{BB962C8B-B14F-4D97-AF65-F5344CB8AC3E}">
        <p14:creationId xmlns:p14="http://schemas.microsoft.com/office/powerpoint/2010/main" val="378948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f88f1d-adcf-42cd-a569-1f091e56892e">
      <Terms xmlns="http://schemas.microsoft.com/office/infopath/2007/PartnerControls"/>
    </lcf76f155ced4ddcb4097134ff3c332f>
    <TaxCatchAll xmlns="b834f1bb-1db7-436f-b8e2-65f9530c96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466884665EF4BAF091704C7A080BB" ma:contentTypeVersion="12" ma:contentTypeDescription="Create a new document." ma:contentTypeScope="" ma:versionID="fdc3295c5394a4ddc0ddc5ef43136d7e">
  <xsd:schema xmlns:xsd="http://www.w3.org/2001/XMLSchema" xmlns:xs="http://www.w3.org/2001/XMLSchema" xmlns:p="http://schemas.microsoft.com/office/2006/metadata/properties" xmlns:ns2="abf88f1d-adcf-42cd-a569-1f091e56892e" xmlns:ns3="b834f1bb-1db7-436f-b8e2-65f9530c96df" targetNamespace="http://schemas.microsoft.com/office/2006/metadata/properties" ma:root="true" ma:fieldsID="f03a79c0bbaa3c9e24f59fc73e318e13" ns2:_="" ns3:_="">
    <xsd:import namespace="abf88f1d-adcf-42cd-a569-1f091e56892e"/>
    <xsd:import namespace="b834f1bb-1db7-436f-b8e2-65f9530c9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88f1d-adcf-42cd-a569-1f091e568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49f7e7b-50f8-4096-bd68-01945d5e4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4f1bb-1db7-436f-b8e2-65f9530c96d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62e3643-b0fa-4d2d-b484-dc7cfd499b01}" ma:internalName="TaxCatchAll" ma:showField="CatchAllData" ma:web="b834f1bb-1db7-436f-b8e2-65f9530c9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8A010-B0E1-4278-9865-AB7FC8BD04F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bf88f1d-adcf-42cd-a569-1f091e56892e"/>
    <ds:schemaRef ds:uri="http://purl.org/dc/dcmitype/"/>
    <ds:schemaRef ds:uri="b834f1bb-1db7-436f-b8e2-65f9530c96d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2D38E3-28CA-413A-8B4A-AE938D6C51EA}">
  <ds:schemaRefs>
    <ds:schemaRef ds:uri="abf88f1d-adcf-42cd-a569-1f091e56892e"/>
    <ds:schemaRef ds:uri="b834f1bb-1db7-436f-b8e2-65f9530c96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E00DB7-1D72-4B6C-BA3A-BD889D9E0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1867</Words>
  <Application>Microsoft Office PowerPoint</Application>
  <PresentationFormat>Widescreen</PresentationFormat>
  <Paragraphs>246</Paragraphs>
  <Slides>28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Work Sans</vt:lpstr>
      <vt:lpstr>Office-tema</vt:lpstr>
      <vt:lpstr>1_Office-tema</vt:lpstr>
      <vt:lpstr>Samarbeid om tjenester til barn, unge og deres familier </vt:lpstr>
      <vt:lpstr>Endringer i lov</vt:lpstr>
      <vt:lpstr>Endringer i 14 velferdstjenestelover</vt:lpstr>
      <vt:lpstr>Evaluering av samarbeidsbestemmelsene</vt:lpstr>
      <vt:lpstr>Samarbeid om tjenester til barn, unge og deres familier – veileder publisert 15. september 2022</vt:lpstr>
      <vt:lpstr>Barns beste og medvirkning</vt:lpstr>
      <vt:lpstr>Samarbeid og samordning</vt:lpstr>
      <vt:lpstr>Samarbeid og samordning</vt:lpstr>
      <vt:lpstr>Samarbeidsplikt på systemnivå</vt:lpstr>
      <vt:lpstr>Samarbeidsplikt på systemnivå</vt:lpstr>
      <vt:lpstr>Formålet med samarbeidsplikt på systemnivå</vt:lpstr>
      <vt:lpstr>Organisering av det tverrsektorielle samarbeidet</vt:lpstr>
      <vt:lpstr>Ansvar for samarbeidsplikten på systemnivå</vt:lpstr>
      <vt:lpstr>Samarbeidsplikt på individnivå </vt:lpstr>
      <vt:lpstr>Samarbeidsplikt på individnivå </vt:lpstr>
      <vt:lpstr> Vilkåret for samarbeidsplikten i enkeltsaker  </vt:lpstr>
      <vt:lpstr> Tre steg for å avklare om samarbeid mellom tjenester er nødvendig  </vt:lpstr>
      <vt:lpstr>  Planlegge og gjennomføre samarbeidet - hvem gjør hva og når?  </vt:lpstr>
      <vt:lpstr>  Andre temaer knyttet til samarbeidsplikt på individnivå  </vt:lpstr>
      <vt:lpstr>Samordningsplikt for kommunen </vt:lpstr>
      <vt:lpstr>Samordningsplikt for kommunen </vt:lpstr>
      <vt:lpstr>Når gjelder samordningsplikten </vt:lpstr>
      <vt:lpstr>Hvilke tjenester kan kommunen samordne </vt:lpstr>
      <vt:lpstr> Kommunen velger selv hvordan den kan ivareta samordningsansvaret </vt:lpstr>
      <vt:lpstr>  Sammenheng mellom samordningsplikten og andre bestemmelser om samordning og koordinering  </vt:lpstr>
      <vt:lpstr>Individuell plan</vt:lpstr>
      <vt:lpstr>Individuell plan</vt:lpstr>
      <vt:lpstr>Forskrift om individuell plan ved ytelse av velferdstjenester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Veileder: Samarbeid om tjenester til barn, unge og deres familier</dc:title>
  <dc:creator>Nina Søimer Andresen</dc:creator>
  <cp:lastModifiedBy>Egeland, Kaia Rødland</cp:lastModifiedBy>
  <cp:revision>2</cp:revision>
  <dcterms:created xsi:type="dcterms:W3CDTF">2022-09-14T07:52:21Z</dcterms:created>
  <dcterms:modified xsi:type="dcterms:W3CDTF">2023-05-08T12:58:30Z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0x010100265466884665EF4BAF091704C7A080BB</vt:lpwstr>
  </property>
  <property fmtid="{D5CDD505-2E9C-101B-9397-08002B2CF9AE}" pid="3" name="MediaServiceImageTags">
    <vt:lpwstr/>
  </property>
  <property fmtid="{D5CDD505-2E9C-101B-9397-08002B2CF9AE}" pid="4" name="MSIP_Label_d3491420-1ae2-4120-89e6-e6f668f067e2_Name">
    <vt:lpwstr>d3491420-1ae2-4120-89e6-e6f668f067e2</vt:lpwstr>
  </property>
  <property fmtid="{D5CDD505-2E9C-101B-9397-08002B2CF9AE}" pid="5" name="MSIP_Label_d3491420-1ae2-4120-89e6-e6f668f067e2_SiteId">
    <vt:lpwstr>62366534-1ec3-4962-8869-9b5535279d0b</vt:lpwstr>
  </property>
  <property fmtid="{D5CDD505-2E9C-101B-9397-08002B2CF9AE}" pid="6" name="MSIP_Label_d3491420-1ae2-4120-89e6-e6f668f067e2_Method">
    <vt:lpwstr>Standard</vt:lpwstr>
  </property>
  <property fmtid="{D5CDD505-2E9C-101B-9397-08002B2CF9AE}" pid="7" name="MSIP_Label_d3491420-1ae2-4120-89e6-e6f668f067e2_ContentBits">
    <vt:lpwstr>0</vt:lpwstr>
  </property>
  <property fmtid="{D5CDD505-2E9C-101B-9397-08002B2CF9AE}" pid="8" name="MSIP_Label_d3491420-1ae2-4120-89e6-e6f668f067e2_Enabled">
    <vt:lpwstr>true</vt:lpwstr>
  </property>
  <property fmtid="{D5CDD505-2E9C-101B-9397-08002B2CF9AE}" pid="9" name="MSIP_Label_d3491420-1ae2-4120-89e6-e6f668f067e2_SetDate">
    <vt:lpwstr>2023-01-17T08:38:04Z</vt:lpwstr>
  </property>
  <property fmtid="{D5CDD505-2E9C-101B-9397-08002B2CF9AE}" pid="10" name="MSIP_Label_d3491420-1ae2-4120-89e6-e6f668f067e2_ActionId">
    <vt:lpwstr>f8639464-d882-4978-b6b8-cfbed13ff939</vt:lpwstr>
  </property>
</Properties>
</file>