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handoutMasterIdLst>
    <p:handoutMasterId r:id="rId30"/>
  </p:handoutMasterIdLst>
  <p:sldIdLst>
    <p:sldId id="256" r:id="rId2"/>
    <p:sldId id="289" r:id="rId3"/>
    <p:sldId id="258" r:id="rId4"/>
    <p:sldId id="259" r:id="rId5"/>
    <p:sldId id="260" r:id="rId6"/>
    <p:sldId id="280"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81" r:id="rId22"/>
    <p:sldId id="282" r:id="rId23"/>
    <p:sldId id="283" r:id="rId24"/>
    <p:sldId id="285" r:id="rId25"/>
    <p:sldId id="286" r:id="rId26"/>
    <p:sldId id="287" r:id="rId27"/>
    <p:sldId id="288" r:id="rId28"/>
    <p:sldId id="291" r:id="rId29"/>
  </p:sldIdLst>
  <p:sldSz cx="9144000" cy="6858000" type="screen4x3"/>
  <p:notesSz cx="6797675" cy="9928225"/>
  <p:defaultTextStyle>
    <a:defPPr>
      <a:defRPr lang="nb-NO"/>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FE1C5"/>
    <a:srgbClr val="191919"/>
    <a:srgbClr val="654C57"/>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471" autoAdjust="0"/>
    <p:restoredTop sz="94660"/>
  </p:normalViewPr>
  <p:slideViewPr>
    <p:cSldViewPr snapToGrid="0" snapToObjects="1">
      <p:cViewPr>
        <p:scale>
          <a:sx n="84" d="100"/>
          <a:sy n="84" d="100"/>
        </p:scale>
        <p:origin x="-714" y="240"/>
      </p:cViewPr>
      <p:guideLst>
        <p:guide orient="horz" pos="2160"/>
        <p:guide pos="488"/>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nb-NO"/>
          </a:p>
        </p:txBody>
      </p:sp>
      <p:sp>
        <p:nvSpPr>
          <p:cNvPr id="3" name="Plassholder for dato 2"/>
          <p:cNvSpPr>
            <a:spLocks noGrp="1"/>
          </p:cNvSpPr>
          <p:nvPr>
            <p:ph type="dt" sz="quarter" idx="1"/>
          </p:nvPr>
        </p:nvSpPr>
        <p:spPr>
          <a:xfrm>
            <a:off x="3850443" y="0"/>
            <a:ext cx="2945659" cy="496411"/>
          </a:xfrm>
          <a:prstGeom prst="rect">
            <a:avLst/>
          </a:prstGeom>
        </p:spPr>
        <p:txBody>
          <a:bodyPr vert="horz" lIns="91440" tIns="45720" rIns="91440" bIns="45720" rtlCol="0"/>
          <a:lstStyle>
            <a:lvl1pPr algn="r">
              <a:defRPr sz="1200"/>
            </a:lvl1pPr>
          </a:lstStyle>
          <a:p>
            <a:fld id="{C4A97509-7F3A-7441-9B53-0EDD3D3BF7A2}" type="datetimeFigureOut">
              <a:t>30.05.2017</a:t>
            </a:fld>
            <a:endParaRPr lang="nb-NO"/>
          </a:p>
        </p:txBody>
      </p:sp>
      <p:sp>
        <p:nvSpPr>
          <p:cNvPr id="4" name="Plassholder for bunntekst 3"/>
          <p:cNvSpPr>
            <a:spLocks noGrp="1"/>
          </p:cNvSpPr>
          <p:nvPr>
            <p:ph type="ftr" sz="quarter" idx="2"/>
          </p:nvPr>
        </p:nvSpPr>
        <p:spPr>
          <a:xfrm>
            <a:off x="0" y="9430091"/>
            <a:ext cx="2945659" cy="496411"/>
          </a:xfrm>
          <a:prstGeom prst="rect">
            <a:avLst/>
          </a:prstGeom>
        </p:spPr>
        <p:txBody>
          <a:bodyPr vert="horz" lIns="91440" tIns="45720" rIns="91440" bIns="45720" rtlCol="0" anchor="b"/>
          <a:lstStyle>
            <a:lvl1pPr algn="l">
              <a:defRPr sz="1200"/>
            </a:lvl1pPr>
          </a:lstStyle>
          <a:p>
            <a:endParaRPr lang="nb-NO"/>
          </a:p>
        </p:txBody>
      </p:sp>
      <p:sp>
        <p:nvSpPr>
          <p:cNvPr id="5" name="Plassholder for lysbildenummer 4"/>
          <p:cNvSpPr>
            <a:spLocks noGrp="1"/>
          </p:cNvSpPr>
          <p:nvPr>
            <p:ph type="sldNum" sz="quarter" idx="3"/>
          </p:nvPr>
        </p:nvSpPr>
        <p:spPr>
          <a:xfrm>
            <a:off x="3850443" y="9430091"/>
            <a:ext cx="2945659" cy="496411"/>
          </a:xfrm>
          <a:prstGeom prst="rect">
            <a:avLst/>
          </a:prstGeom>
        </p:spPr>
        <p:txBody>
          <a:bodyPr vert="horz" lIns="91440" tIns="45720" rIns="91440" bIns="45720" rtlCol="0" anchor="b"/>
          <a:lstStyle>
            <a:lvl1pPr algn="r">
              <a:defRPr sz="1200"/>
            </a:lvl1pPr>
          </a:lstStyle>
          <a:p>
            <a:fld id="{85DDDD4B-5393-DB43-B07C-915526538F82}" type="slidenum">
              <a:t>‹#›</a:t>
            </a:fld>
            <a:endParaRPr lang="nb-NO"/>
          </a:p>
        </p:txBody>
      </p:sp>
    </p:spTree>
    <p:extLst>
      <p:ext uri="{BB962C8B-B14F-4D97-AF65-F5344CB8AC3E}">
        <p14:creationId xmlns:p14="http://schemas.microsoft.com/office/powerpoint/2010/main" val="3416317457"/>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tellysbilde">
    <p:spTree>
      <p:nvGrpSpPr>
        <p:cNvPr id="1" name=""/>
        <p:cNvGrpSpPr/>
        <p:nvPr/>
      </p:nvGrpSpPr>
      <p:grpSpPr>
        <a:xfrm>
          <a:off x="0" y="0"/>
          <a:ext cx="0" cy="0"/>
          <a:chOff x="0" y="0"/>
          <a:chExt cx="0" cy="0"/>
        </a:xfrm>
      </p:grpSpPr>
      <p:sp>
        <p:nvSpPr>
          <p:cNvPr id="2" name="Tittel 1"/>
          <p:cNvSpPr>
            <a:spLocks noGrp="1"/>
          </p:cNvSpPr>
          <p:nvPr>
            <p:ph type="ctrTitle"/>
          </p:nvPr>
        </p:nvSpPr>
        <p:spPr>
          <a:xfrm>
            <a:off x="685800" y="1306169"/>
            <a:ext cx="7772400" cy="1470025"/>
          </a:xfrm>
        </p:spPr>
        <p:txBody>
          <a:bodyPr/>
          <a:lstStyle>
            <a:lvl1pPr algn="ctr">
              <a:defRPr/>
            </a:lvl1pPr>
          </a:lstStyle>
          <a:p>
            <a:r>
              <a:rPr lang="nb-NO"/>
              <a:t>Klikk for å redigere tittelstil</a:t>
            </a:r>
          </a:p>
        </p:txBody>
      </p:sp>
      <p:sp>
        <p:nvSpPr>
          <p:cNvPr id="3" name="Undertittel 2"/>
          <p:cNvSpPr>
            <a:spLocks noGrp="1"/>
          </p:cNvSpPr>
          <p:nvPr>
            <p:ph type="subTitle" idx="1"/>
          </p:nvPr>
        </p:nvSpPr>
        <p:spPr>
          <a:xfrm>
            <a:off x="1371600" y="2885699"/>
            <a:ext cx="6400800" cy="1752600"/>
          </a:xfrm>
        </p:spPr>
        <p:txBody>
          <a:bodyPr/>
          <a:lstStyle>
            <a:lvl1pPr marL="0" indent="0" algn="ctr">
              <a:buNone/>
              <a:defRPr>
                <a:solidFill>
                  <a:srgbClr val="191919"/>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b-NO"/>
              <a:t>Klikk for å redigere undertittelstil</a:t>
            </a:r>
          </a:p>
        </p:txBody>
      </p:sp>
      <p:sp>
        <p:nvSpPr>
          <p:cNvPr id="4" name="Plassholder for dato 3"/>
          <p:cNvSpPr>
            <a:spLocks noGrp="1"/>
          </p:cNvSpPr>
          <p:nvPr>
            <p:ph type="dt" sz="half" idx="10"/>
          </p:nvPr>
        </p:nvSpPr>
        <p:spPr/>
        <p:txBody>
          <a:bodyPr/>
          <a:lstStyle/>
          <a:p>
            <a:fld id="{83AA5345-8AAD-9D4D-996A-F10038205FEB}" type="datetimeFigureOut">
              <a:t>30.05.2017</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A855A580-911A-BD4B-9327-D89FF73C9997}" type="slidenum">
              <a:t>‹#›</a:t>
            </a:fld>
            <a:endParaRPr lang="nb-NO"/>
          </a:p>
        </p:txBody>
      </p:sp>
    </p:spTree>
    <p:extLst>
      <p:ext uri="{BB962C8B-B14F-4D97-AF65-F5344CB8AC3E}">
        <p14:creationId xmlns:p14="http://schemas.microsoft.com/office/powerpoint/2010/main" val="25947239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p>
        </p:txBody>
      </p:sp>
      <p:sp>
        <p:nvSpPr>
          <p:cNvPr id="3" name="Plassholder for loddrett tekst 2"/>
          <p:cNvSpPr>
            <a:spLocks noGrp="1"/>
          </p:cNvSpPr>
          <p:nvPr>
            <p:ph type="body" orient="vert" idx="1"/>
          </p:nvPr>
        </p:nvSpPr>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p:cNvSpPr>
            <a:spLocks noGrp="1"/>
          </p:cNvSpPr>
          <p:nvPr>
            <p:ph type="dt" sz="half" idx="10"/>
          </p:nvPr>
        </p:nvSpPr>
        <p:spPr/>
        <p:txBody>
          <a:bodyPr/>
          <a:lstStyle/>
          <a:p>
            <a:fld id="{83AA5345-8AAD-9D4D-996A-F10038205FEB}" type="datetimeFigureOut">
              <a:t>30.05.2017</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A855A580-911A-BD4B-9327-D89FF73C9997}" type="slidenum">
              <a:t>‹#›</a:t>
            </a:fld>
            <a:endParaRPr lang="nb-NO"/>
          </a:p>
        </p:txBody>
      </p:sp>
    </p:spTree>
    <p:extLst>
      <p:ext uri="{BB962C8B-B14F-4D97-AF65-F5344CB8AC3E}">
        <p14:creationId xmlns:p14="http://schemas.microsoft.com/office/powerpoint/2010/main" val="11551372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Loddrett tittel 1"/>
          <p:cNvSpPr>
            <a:spLocks noGrp="1"/>
          </p:cNvSpPr>
          <p:nvPr>
            <p:ph type="title" orient="vert"/>
          </p:nvPr>
        </p:nvSpPr>
        <p:spPr>
          <a:xfrm>
            <a:off x="6629400" y="274638"/>
            <a:ext cx="2057400" cy="5851525"/>
          </a:xfrm>
        </p:spPr>
        <p:txBody>
          <a:bodyPr vert="eaVert"/>
          <a:lstStyle/>
          <a:p>
            <a:r>
              <a:rPr lang="nb-NO"/>
              <a:t>Klikk for å redigere tittelstil</a:t>
            </a:r>
          </a:p>
        </p:txBody>
      </p:sp>
      <p:sp>
        <p:nvSpPr>
          <p:cNvPr id="3" name="Plassholder for loddrett tekst 2"/>
          <p:cNvSpPr>
            <a:spLocks noGrp="1"/>
          </p:cNvSpPr>
          <p:nvPr>
            <p:ph type="body" orient="vert" idx="1"/>
          </p:nvPr>
        </p:nvSpPr>
        <p:spPr>
          <a:xfrm>
            <a:off x="457200" y="274638"/>
            <a:ext cx="6019800" cy="5851525"/>
          </a:xfrm>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p:cNvSpPr>
            <a:spLocks noGrp="1"/>
          </p:cNvSpPr>
          <p:nvPr>
            <p:ph type="dt" sz="half" idx="10"/>
          </p:nvPr>
        </p:nvSpPr>
        <p:spPr/>
        <p:txBody>
          <a:bodyPr/>
          <a:lstStyle/>
          <a:p>
            <a:fld id="{83AA5345-8AAD-9D4D-996A-F10038205FEB}" type="datetimeFigureOut">
              <a:t>30.05.2017</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A855A580-911A-BD4B-9327-D89FF73C9997}" type="slidenum">
              <a:t>‹#›</a:t>
            </a:fld>
            <a:endParaRPr lang="nb-NO"/>
          </a:p>
        </p:txBody>
      </p:sp>
    </p:spTree>
    <p:extLst>
      <p:ext uri="{BB962C8B-B14F-4D97-AF65-F5344CB8AC3E}">
        <p14:creationId xmlns:p14="http://schemas.microsoft.com/office/powerpoint/2010/main" val="33193555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p>
        </p:txBody>
      </p:sp>
      <p:sp>
        <p:nvSpPr>
          <p:cNvPr id="3" name="Plassholder for innhold 2"/>
          <p:cNvSpPr>
            <a:spLocks noGrp="1"/>
          </p:cNvSpPr>
          <p:nvPr>
            <p:ph idx="1"/>
          </p:nvPr>
        </p:nvSpPr>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p:cNvSpPr>
            <a:spLocks noGrp="1"/>
          </p:cNvSpPr>
          <p:nvPr>
            <p:ph type="dt" sz="half" idx="10"/>
          </p:nvPr>
        </p:nvSpPr>
        <p:spPr/>
        <p:txBody>
          <a:bodyPr/>
          <a:lstStyle/>
          <a:p>
            <a:fld id="{83AA5345-8AAD-9D4D-996A-F10038205FEB}" type="datetimeFigureOut">
              <a:t>30.05.2017</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A855A580-911A-BD4B-9327-D89FF73C9997}" type="slidenum">
              <a:t>‹#›</a:t>
            </a:fld>
            <a:endParaRPr lang="nb-NO"/>
          </a:p>
        </p:txBody>
      </p:sp>
    </p:spTree>
    <p:extLst>
      <p:ext uri="{BB962C8B-B14F-4D97-AF65-F5344CB8AC3E}">
        <p14:creationId xmlns:p14="http://schemas.microsoft.com/office/powerpoint/2010/main" val="21802323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ndelingsoverskrift">
    <p:spTree>
      <p:nvGrpSpPr>
        <p:cNvPr id="1" name=""/>
        <p:cNvGrpSpPr/>
        <p:nvPr/>
      </p:nvGrpSpPr>
      <p:grpSpPr>
        <a:xfrm>
          <a:off x="0" y="0"/>
          <a:ext cx="0" cy="0"/>
          <a:chOff x="0" y="0"/>
          <a:chExt cx="0" cy="0"/>
        </a:xfrm>
      </p:grpSpPr>
      <p:sp>
        <p:nvSpPr>
          <p:cNvPr id="2" name="Tittel 1"/>
          <p:cNvSpPr>
            <a:spLocks noGrp="1"/>
          </p:cNvSpPr>
          <p:nvPr>
            <p:ph type="title"/>
          </p:nvPr>
        </p:nvSpPr>
        <p:spPr>
          <a:xfrm>
            <a:off x="722313" y="4406900"/>
            <a:ext cx="7772400" cy="1362075"/>
          </a:xfrm>
        </p:spPr>
        <p:txBody>
          <a:bodyPr anchor="t"/>
          <a:lstStyle>
            <a:lvl1pPr algn="l">
              <a:defRPr sz="4000" b="1" cap="all"/>
            </a:lvl1pPr>
          </a:lstStyle>
          <a:p>
            <a:r>
              <a:rPr lang="nb-NO"/>
              <a:t>Klikk for å redigere tittelstil</a:t>
            </a:r>
          </a:p>
        </p:txBody>
      </p:sp>
      <p:sp>
        <p:nvSpPr>
          <p:cNvPr id="3" name="Plassholder f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b-NO"/>
              <a:t>Klikk for å redigere tekststiler i malen</a:t>
            </a:r>
          </a:p>
        </p:txBody>
      </p:sp>
      <p:sp>
        <p:nvSpPr>
          <p:cNvPr id="4" name="Plassholder for dato 3"/>
          <p:cNvSpPr>
            <a:spLocks noGrp="1"/>
          </p:cNvSpPr>
          <p:nvPr>
            <p:ph type="dt" sz="half" idx="10"/>
          </p:nvPr>
        </p:nvSpPr>
        <p:spPr/>
        <p:txBody>
          <a:bodyPr/>
          <a:lstStyle/>
          <a:p>
            <a:fld id="{83AA5345-8AAD-9D4D-996A-F10038205FEB}" type="datetimeFigureOut">
              <a:t>30.05.2017</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A855A580-911A-BD4B-9327-D89FF73C9997}" type="slidenum">
              <a:t>‹#›</a:t>
            </a:fld>
            <a:endParaRPr lang="nb-NO"/>
          </a:p>
        </p:txBody>
      </p:sp>
    </p:spTree>
    <p:extLst>
      <p:ext uri="{BB962C8B-B14F-4D97-AF65-F5344CB8AC3E}">
        <p14:creationId xmlns:p14="http://schemas.microsoft.com/office/powerpoint/2010/main" val="34259995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p>
        </p:txBody>
      </p:sp>
      <p:sp>
        <p:nvSpPr>
          <p:cNvPr id="3" name="Plassholder for innhol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innhol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5" name="Plassholder for dato 4"/>
          <p:cNvSpPr>
            <a:spLocks noGrp="1"/>
          </p:cNvSpPr>
          <p:nvPr>
            <p:ph type="dt" sz="half" idx="10"/>
          </p:nvPr>
        </p:nvSpPr>
        <p:spPr/>
        <p:txBody>
          <a:bodyPr/>
          <a:lstStyle/>
          <a:p>
            <a:fld id="{83AA5345-8AAD-9D4D-996A-F10038205FEB}" type="datetimeFigureOut">
              <a:t>30.05.2017</a:t>
            </a:fld>
            <a:endParaRPr lang="nb-NO"/>
          </a:p>
        </p:txBody>
      </p:sp>
      <p:sp>
        <p:nvSpPr>
          <p:cNvPr id="6" name="Plassholder for bunntekst 5"/>
          <p:cNvSpPr>
            <a:spLocks noGrp="1"/>
          </p:cNvSpPr>
          <p:nvPr>
            <p:ph type="ftr" sz="quarter" idx="11"/>
          </p:nvPr>
        </p:nvSpPr>
        <p:spPr/>
        <p:txBody>
          <a:bodyPr/>
          <a:lstStyle/>
          <a:p>
            <a:endParaRPr lang="nb-NO"/>
          </a:p>
        </p:txBody>
      </p:sp>
      <p:sp>
        <p:nvSpPr>
          <p:cNvPr id="7" name="Plassholder for lysbildenummer 6"/>
          <p:cNvSpPr>
            <a:spLocks noGrp="1"/>
          </p:cNvSpPr>
          <p:nvPr>
            <p:ph type="sldNum" sz="quarter" idx="12"/>
          </p:nvPr>
        </p:nvSpPr>
        <p:spPr/>
        <p:txBody>
          <a:bodyPr/>
          <a:lstStyle/>
          <a:p>
            <a:fld id="{A855A580-911A-BD4B-9327-D89FF73C9997}" type="slidenum">
              <a:t>‹#›</a:t>
            </a:fld>
            <a:endParaRPr lang="nb-NO"/>
          </a:p>
        </p:txBody>
      </p:sp>
    </p:spTree>
    <p:extLst>
      <p:ext uri="{BB962C8B-B14F-4D97-AF65-F5344CB8AC3E}">
        <p14:creationId xmlns:p14="http://schemas.microsoft.com/office/powerpoint/2010/main" val="39400920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lvl1pPr>
              <a:defRPr/>
            </a:lvl1pPr>
          </a:lstStyle>
          <a:p>
            <a:r>
              <a:rPr lang="nb-NO"/>
              <a:t>Klikk for å redigere tittelstil</a:t>
            </a:r>
          </a:p>
        </p:txBody>
      </p:sp>
      <p:sp>
        <p:nvSpPr>
          <p:cNvPr id="3" name="Plassholder f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4" name="Plassholder for innhol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5" name="Plassholder f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6" name="Plassholder for innhol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7" name="Plassholder for dato 6"/>
          <p:cNvSpPr>
            <a:spLocks noGrp="1"/>
          </p:cNvSpPr>
          <p:nvPr>
            <p:ph type="dt" sz="half" idx="10"/>
          </p:nvPr>
        </p:nvSpPr>
        <p:spPr/>
        <p:txBody>
          <a:bodyPr/>
          <a:lstStyle/>
          <a:p>
            <a:fld id="{83AA5345-8AAD-9D4D-996A-F10038205FEB}" type="datetimeFigureOut">
              <a:t>30.05.2017</a:t>
            </a:fld>
            <a:endParaRPr lang="nb-NO"/>
          </a:p>
        </p:txBody>
      </p:sp>
      <p:sp>
        <p:nvSpPr>
          <p:cNvPr id="8" name="Plassholder for bunntekst 7"/>
          <p:cNvSpPr>
            <a:spLocks noGrp="1"/>
          </p:cNvSpPr>
          <p:nvPr>
            <p:ph type="ftr" sz="quarter" idx="11"/>
          </p:nvPr>
        </p:nvSpPr>
        <p:spPr/>
        <p:txBody>
          <a:bodyPr/>
          <a:lstStyle/>
          <a:p>
            <a:endParaRPr lang="nb-NO"/>
          </a:p>
        </p:txBody>
      </p:sp>
      <p:sp>
        <p:nvSpPr>
          <p:cNvPr id="9" name="Plassholder for lysbildenummer 8"/>
          <p:cNvSpPr>
            <a:spLocks noGrp="1"/>
          </p:cNvSpPr>
          <p:nvPr>
            <p:ph type="sldNum" sz="quarter" idx="12"/>
          </p:nvPr>
        </p:nvSpPr>
        <p:spPr/>
        <p:txBody>
          <a:bodyPr/>
          <a:lstStyle/>
          <a:p>
            <a:fld id="{A855A580-911A-BD4B-9327-D89FF73C9997}" type="slidenum">
              <a:t>‹#›</a:t>
            </a:fld>
            <a:endParaRPr lang="nb-NO"/>
          </a:p>
        </p:txBody>
      </p:sp>
    </p:spTree>
    <p:extLst>
      <p:ext uri="{BB962C8B-B14F-4D97-AF65-F5344CB8AC3E}">
        <p14:creationId xmlns:p14="http://schemas.microsoft.com/office/powerpoint/2010/main" val="17058581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p>
        </p:txBody>
      </p:sp>
      <p:sp>
        <p:nvSpPr>
          <p:cNvPr id="3" name="Plassholder for dato 2"/>
          <p:cNvSpPr>
            <a:spLocks noGrp="1"/>
          </p:cNvSpPr>
          <p:nvPr>
            <p:ph type="dt" sz="half" idx="10"/>
          </p:nvPr>
        </p:nvSpPr>
        <p:spPr/>
        <p:txBody>
          <a:bodyPr/>
          <a:lstStyle/>
          <a:p>
            <a:fld id="{83AA5345-8AAD-9D4D-996A-F10038205FEB}" type="datetimeFigureOut">
              <a:t>30.05.2017</a:t>
            </a:fld>
            <a:endParaRPr lang="nb-NO"/>
          </a:p>
        </p:txBody>
      </p:sp>
      <p:sp>
        <p:nvSpPr>
          <p:cNvPr id="4" name="Plassholder for bunntekst 3"/>
          <p:cNvSpPr>
            <a:spLocks noGrp="1"/>
          </p:cNvSpPr>
          <p:nvPr>
            <p:ph type="ftr" sz="quarter" idx="11"/>
          </p:nvPr>
        </p:nvSpPr>
        <p:spPr/>
        <p:txBody>
          <a:bodyPr/>
          <a:lstStyle/>
          <a:p>
            <a:endParaRPr lang="nb-NO"/>
          </a:p>
        </p:txBody>
      </p:sp>
      <p:sp>
        <p:nvSpPr>
          <p:cNvPr id="5" name="Plassholder for lysbildenummer 4"/>
          <p:cNvSpPr>
            <a:spLocks noGrp="1"/>
          </p:cNvSpPr>
          <p:nvPr>
            <p:ph type="sldNum" sz="quarter" idx="12"/>
          </p:nvPr>
        </p:nvSpPr>
        <p:spPr/>
        <p:txBody>
          <a:bodyPr/>
          <a:lstStyle/>
          <a:p>
            <a:fld id="{A855A580-911A-BD4B-9327-D89FF73C9997}" type="slidenum">
              <a:t>‹#›</a:t>
            </a:fld>
            <a:endParaRPr lang="nb-NO"/>
          </a:p>
        </p:txBody>
      </p:sp>
    </p:spTree>
    <p:extLst>
      <p:ext uri="{BB962C8B-B14F-4D97-AF65-F5344CB8AC3E}">
        <p14:creationId xmlns:p14="http://schemas.microsoft.com/office/powerpoint/2010/main" val="39742644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ssholder for dato 1"/>
          <p:cNvSpPr>
            <a:spLocks noGrp="1"/>
          </p:cNvSpPr>
          <p:nvPr>
            <p:ph type="dt" sz="half" idx="10"/>
          </p:nvPr>
        </p:nvSpPr>
        <p:spPr/>
        <p:txBody>
          <a:bodyPr/>
          <a:lstStyle/>
          <a:p>
            <a:fld id="{83AA5345-8AAD-9D4D-996A-F10038205FEB}" type="datetimeFigureOut">
              <a:t>30.05.2017</a:t>
            </a:fld>
            <a:endParaRPr lang="nb-NO"/>
          </a:p>
        </p:txBody>
      </p:sp>
      <p:sp>
        <p:nvSpPr>
          <p:cNvPr id="3" name="Plassholder for bunntekst 2"/>
          <p:cNvSpPr>
            <a:spLocks noGrp="1"/>
          </p:cNvSpPr>
          <p:nvPr>
            <p:ph type="ftr" sz="quarter" idx="11"/>
          </p:nvPr>
        </p:nvSpPr>
        <p:spPr/>
        <p:txBody>
          <a:bodyPr/>
          <a:lstStyle/>
          <a:p>
            <a:endParaRPr lang="nb-NO"/>
          </a:p>
        </p:txBody>
      </p:sp>
      <p:sp>
        <p:nvSpPr>
          <p:cNvPr id="4" name="Plassholder for lysbildenummer 3"/>
          <p:cNvSpPr>
            <a:spLocks noGrp="1"/>
          </p:cNvSpPr>
          <p:nvPr>
            <p:ph type="sldNum" sz="quarter" idx="12"/>
          </p:nvPr>
        </p:nvSpPr>
        <p:spPr/>
        <p:txBody>
          <a:bodyPr/>
          <a:lstStyle/>
          <a:p>
            <a:fld id="{A855A580-911A-BD4B-9327-D89FF73C9997}" type="slidenum">
              <a:t>‹#›</a:t>
            </a:fld>
            <a:endParaRPr lang="nb-NO"/>
          </a:p>
        </p:txBody>
      </p:sp>
    </p:spTree>
    <p:extLst>
      <p:ext uri="{BB962C8B-B14F-4D97-AF65-F5344CB8AC3E}">
        <p14:creationId xmlns:p14="http://schemas.microsoft.com/office/powerpoint/2010/main" val="17601281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tel 1"/>
          <p:cNvSpPr>
            <a:spLocks noGrp="1"/>
          </p:cNvSpPr>
          <p:nvPr>
            <p:ph type="title"/>
          </p:nvPr>
        </p:nvSpPr>
        <p:spPr>
          <a:xfrm>
            <a:off x="457200" y="273050"/>
            <a:ext cx="3008313" cy="1162050"/>
          </a:xfrm>
        </p:spPr>
        <p:txBody>
          <a:bodyPr anchor="b"/>
          <a:lstStyle>
            <a:lvl1pPr algn="l">
              <a:defRPr sz="2000" b="1"/>
            </a:lvl1pPr>
          </a:lstStyle>
          <a:p>
            <a:r>
              <a:rPr lang="nb-NO"/>
              <a:t>Klikk for å redigere tittelstil</a:t>
            </a:r>
          </a:p>
        </p:txBody>
      </p:sp>
      <p:sp>
        <p:nvSpPr>
          <p:cNvPr id="3" name="Plassholder for innhol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a:t>Klikk for å redigere tekststiler i malen</a:t>
            </a:r>
          </a:p>
        </p:txBody>
      </p:sp>
      <p:sp>
        <p:nvSpPr>
          <p:cNvPr id="5" name="Plassholder for dato 4"/>
          <p:cNvSpPr>
            <a:spLocks noGrp="1"/>
          </p:cNvSpPr>
          <p:nvPr>
            <p:ph type="dt" sz="half" idx="10"/>
          </p:nvPr>
        </p:nvSpPr>
        <p:spPr/>
        <p:txBody>
          <a:bodyPr/>
          <a:lstStyle/>
          <a:p>
            <a:fld id="{83AA5345-8AAD-9D4D-996A-F10038205FEB}" type="datetimeFigureOut">
              <a:t>30.05.2017</a:t>
            </a:fld>
            <a:endParaRPr lang="nb-NO"/>
          </a:p>
        </p:txBody>
      </p:sp>
      <p:sp>
        <p:nvSpPr>
          <p:cNvPr id="6" name="Plassholder for bunntekst 5"/>
          <p:cNvSpPr>
            <a:spLocks noGrp="1"/>
          </p:cNvSpPr>
          <p:nvPr>
            <p:ph type="ftr" sz="quarter" idx="11"/>
          </p:nvPr>
        </p:nvSpPr>
        <p:spPr/>
        <p:txBody>
          <a:bodyPr/>
          <a:lstStyle/>
          <a:p>
            <a:endParaRPr lang="nb-NO"/>
          </a:p>
        </p:txBody>
      </p:sp>
      <p:sp>
        <p:nvSpPr>
          <p:cNvPr id="7" name="Plassholder for lysbildenummer 6"/>
          <p:cNvSpPr>
            <a:spLocks noGrp="1"/>
          </p:cNvSpPr>
          <p:nvPr>
            <p:ph type="sldNum" sz="quarter" idx="12"/>
          </p:nvPr>
        </p:nvSpPr>
        <p:spPr/>
        <p:txBody>
          <a:bodyPr/>
          <a:lstStyle/>
          <a:p>
            <a:fld id="{A855A580-911A-BD4B-9327-D89FF73C9997}" type="slidenum">
              <a:t>‹#›</a:t>
            </a:fld>
            <a:endParaRPr lang="nb-NO"/>
          </a:p>
        </p:txBody>
      </p:sp>
    </p:spTree>
    <p:extLst>
      <p:ext uri="{BB962C8B-B14F-4D97-AF65-F5344CB8AC3E}">
        <p14:creationId xmlns:p14="http://schemas.microsoft.com/office/powerpoint/2010/main" val="15506828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tel 1"/>
          <p:cNvSpPr>
            <a:spLocks noGrp="1"/>
          </p:cNvSpPr>
          <p:nvPr>
            <p:ph type="title"/>
          </p:nvPr>
        </p:nvSpPr>
        <p:spPr>
          <a:xfrm>
            <a:off x="1792288" y="4800600"/>
            <a:ext cx="5486400" cy="566738"/>
          </a:xfrm>
        </p:spPr>
        <p:txBody>
          <a:bodyPr anchor="b"/>
          <a:lstStyle>
            <a:lvl1pPr algn="l">
              <a:defRPr sz="2000" b="1"/>
            </a:lvl1pPr>
          </a:lstStyle>
          <a:p>
            <a:r>
              <a:rPr lang="nb-NO"/>
              <a:t>Klikk for å redigere tittelstil</a:t>
            </a:r>
          </a:p>
        </p:txBody>
      </p:sp>
      <p:sp>
        <p:nvSpPr>
          <p:cNvPr id="3" name="Plassholder for bild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b-NO"/>
          </a:p>
        </p:txBody>
      </p:sp>
      <p:sp>
        <p:nvSpPr>
          <p:cNvPr id="4" name="Plassholder f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a:t>Klikk for å redigere tekststiler i malen</a:t>
            </a:r>
          </a:p>
        </p:txBody>
      </p:sp>
      <p:sp>
        <p:nvSpPr>
          <p:cNvPr id="5" name="Plassholder for dato 4"/>
          <p:cNvSpPr>
            <a:spLocks noGrp="1"/>
          </p:cNvSpPr>
          <p:nvPr>
            <p:ph type="dt" sz="half" idx="10"/>
          </p:nvPr>
        </p:nvSpPr>
        <p:spPr/>
        <p:txBody>
          <a:bodyPr/>
          <a:lstStyle/>
          <a:p>
            <a:fld id="{83AA5345-8AAD-9D4D-996A-F10038205FEB}" type="datetimeFigureOut">
              <a:t>30.05.2017</a:t>
            </a:fld>
            <a:endParaRPr lang="nb-NO"/>
          </a:p>
        </p:txBody>
      </p:sp>
      <p:sp>
        <p:nvSpPr>
          <p:cNvPr id="6" name="Plassholder for bunntekst 5"/>
          <p:cNvSpPr>
            <a:spLocks noGrp="1"/>
          </p:cNvSpPr>
          <p:nvPr>
            <p:ph type="ftr" sz="quarter" idx="11"/>
          </p:nvPr>
        </p:nvSpPr>
        <p:spPr/>
        <p:txBody>
          <a:bodyPr/>
          <a:lstStyle/>
          <a:p>
            <a:endParaRPr lang="nb-NO"/>
          </a:p>
        </p:txBody>
      </p:sp>
      <p:sp>
        <p:nvSpPr>
          <p:cNvPr id="7" name="Plassholder for lysbildenummer 6"/>
          <p:cNvSpPr>
            <a:spLocks noGrp="1"/>
          </p:cNvSpPr>
          <p:nvPr>
            <p:ph type="sldNum" sz="quarter" idx="12"/>
          </p:nvPr>
        </p:nvSpPr>
        <p:spPr/>
        <p:txBody>
          <a:bodyPr/>
          <a:lstStyle/>
          <a:p>
            <a:fld id="{A855A580-911A-BD4B-9327-D89FF73C9997}" type="slidenum">
              <a:t>‹#›</a:t>
            </a:fld>
            <a:endParaRPr lang="nb-NO"/>
          </a:p>
        </p:txBody>
      </p:sp>
    </p:spTree>
    <p:extLst>
      <p:ext uri="{BB962C8B-B14F-4D97-AF65-F5344CB8AC3E}">
        <p14:creationId xmlns:p14="http://schemas.microsoft.com/office/powerpoint/2010/main" val="21238997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ktangel 6"/>
          <p:cNvSpPr/>
          <p:nvPr userDrawn="1"/>
        </p:nvSpPr>
        <p:spPr>
          <a:xfrm>
            <a:off x="0" y="0"/>
            <a:ext cx="9144000" cy="6524625"/>
          </a:xfrm>
          <a:prstGeom prst="rect">
            <a:avLst/>
          </a:prstGeom>
          <a:solidFill>
            <a:srgbClr val="B8C0AD"/>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nb-NO"/>
          </a:p>
        </p:txBody>
      </p:sp>
      <p:sp>
        <p:nvSpPr>
          <p:cNvPr id="8" name="Rektangel 6"/>
          <p:cNvSpPr/>
          <p:nvPr userDrawn="1"/>
        </p:nvSpPr>
        <p:spPr>
          <a:xfrm>
            <a:off x="-6350" y="5611813"/>
            <a:ext cx="9150350" cy="1223962"/>
          </a:xfrm>
          <a:custGeom>
            <a:avLst/>
            <a:gdLst>
              <a:gd name="connsiteX0" fmla="*/ 0 w 9144000"/>
              <a:gd name="connsiteY0" fmla="*/ 0 h 1224136"/>
              <a:gd name="connsiteX1" fmla="*/ 9144000 w 9144000"/>
              <a:gd name="connsiteY1" fmla="*/ 0 h 1224136"/>
              <a:gd name="connsiteX2" fmla="*/ 9144000 w 9144000"/>
              <a:gd name="connsiteY2" fmla="*/ 1224136 h 1224136"/>
              <a:gd name="connsiteX3" fmla="*/ 0 w 9144000"/>
              <a:gd name="connsiteY3" fmla="*/ 1224136 h 1224136"/>
              <a:gd name="connsiteX4" fmla="*/ 0 w 9144000"/>
              <a:gd name="connsiteY4" fmla="*/ 0 h 1224136"/>
              <a:gd name="connsiteX0" fmla="*/ 0 w 9150318"/>
              <a:gd name="connsiteY0" fmla="*/ 619218 h 1224136"/>
              <a:gd name="connsiteX1" fmla="*/ 9150318 w 9150318"/>
              <a:gd name="connsiteY1" fmla="*/ 0 h 1224136"/>
              <a:gd name="connsiteX2" fmla="*/ 9150318 w 9150318"/>
              <a:gd name="connsiteY2" fmla="*/ 1224136 h 1224136"/>
              <a:gd name="connsiteX3" fmla="*/ 6318 w 9150318"/>
              <a:gd name="connsiteY3" fmla="*/ 1224136 h 1224136"/>
              <a:gd name="connsiteX4" fmla="*/ 0 w 9150318"/>
              <a:gd name="connsiteY4" fmla="*/ 619218 h 12241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0318" h="1224136">
                <a:moveTo>
                  <a:pt x="0" y="619218"/>
                </a:moveTo>
                <a:lnTo>
                  <a:pt x="9150318" y="0"/>
                </a:lnTo>
                <a:lnTo>
                  <a:pt x="9150318" y="1224136"/>
                </a:lnTo>
                <a:lnTo>
                  <a:pt x="6318" y="1224136"/>
                </a:lnTo>
                <a:lnTo>
                  <a:pt x="0" y="619218"/>
                </a:lnTo>
                <a:close/>
              </a:path>
            </a:pathLst>
          </a:custGeom>
          <a:solidFill>
            <a:srgbClr val="92A8AF"/>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nb-NO"/>
          </a:p>
        </p:txBody>
      </p:sp>
      <p:sp>
        <p:nvSpPr>
          <p:cNvPr id="11" name="TekstSylinder 1"/>
          <p:cNvSpPr txBox="1">
            <a:spLocks noChangeArrowheads="1"/>
          </p:cNvSpPr>
          <p:nvPr userDrawn="1"/>
        </p:nvSpPr>
        <p:spPr bwMode="auto">
          <a:xfrm>
            <a:off x="6659563" y="44450"/>
            <a:ext cx="2376487"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cs typeface="ＭＳ Ｐゴシック" charset="0"/>
              </a:defRPr>
            </a:lvl2pPr>
            <a:lvl3pPr marL="1143000" indent="-228600" eaLnBrk="0" hangingPunct="0">
              <a:defRPr sz="2400">
                <a:solidFill>
                  <a:schemeClr val="tx1"/>
                </a:solidFill>
                <a:latin typeface="Arial" charset="0"/>
                <a:ea typeface="ＭＳ Ｐゴシック" charset="0"/>
                <a:cs typeface="ＭＳ Ｐゴシック" charset="0"/>
              </a:defRPr>
            </a:lvl3pPr>
            <a:lvl4pPr marL="1600200" indent="-228600" eaLnBrk="0" hangingPunct="0">
              <a:defRPr sz="2400">
                <a:solidFill>
                  <a:schemeClr val="tx1"/>
                </a:solidFill>
                <a:latin typeface="Arial" charset="0"/>
                <a:ea typeface="ＭＳ Ｐゴシック" charset="0"/>
                <a:cs typeface="ＭＳ Ｐゴシック" charset="0"/>
              </a:defRPr>
            </a:lvl4pPr>
            <a:lvl5pPr marL="2057400" indent="-228600" eaLnBrk="0" hangingPunct="0">
              <a:defRPr sz="2400">
                <a:solidFill>
                  <a:schemeClr val="tx1"/>
                </a:solidFill>
                <a:latin typeface="Arial" charset="0"/>
                <a:ea typeface="ＭＳ Ｐゴシック" charset="0"/>
                <a:cs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cs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cs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cs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cs typeface="ＭＳ Ｐゴシック" charset="0"/>
              </a:defRPr>
            </a:lvl9pPr>
          </a:lstStyle>
          <a:p>
            <a:pPr algn="r" eaLnBrk="1" hangingPunct="1"/>
            <a:r>
              <a:rPr lang="nb-NO" sz="1600" b="1">
                <a:solidFill>
                  <a:srgbClr val="654C57"/>
                </a:solidFill>
                <a:latin typeface="Candara" charset="0"/>
                <a:cs typeface="Candara" charset="0"/>
              </a:rPr>
              <a:t>ABC i sinnemestring</a:t>
            </a:r>
          </a:p>
          <a:p>
            <a:pPr algn="r" eaLnBrk="1" hangingPunct="1"/>
            <a:r>
              <a:rPr lang="nb-NO" sz="900">
                <a:solidFill>
                  <a:srgbClr val="191919"/>
                </a:solidFill>
                <a:latin typeface="Candara" charset="0"/>
                <a:cs typeface="Candara" charset="0"/>
              </a:rPr>
              <a:t>PSYKOLOGSPESIALIST STEINAR SUNDE</a:t>
            </a:r>
          </a:p>
        </p:txBody>
      </p:sp>
      <p:sp>
        <p:nvSpPr>
          <p:cNvPr id="2" name="Plassholder for tittel 1"/>
          <p:cNvSpPr>
            <a:spLocks noGrp="1"/>
          </p:cNvSpPr>
          <p:nvPr>
            <p:ph type="title"/>
          </p:nvPr>
        </p:nvSpPr>
        <p:spPr>
          <a:xfrm>
            <a:off x="457200" y="552063"/>
            <a:ext cx="8229600" cy="1143000"/>
          </a:xfrm>
          <a:prstGeom prst="rect">
            <a:avLst/>
          </a:prstGeom>
        </p:spPr>
        <p:txBody>
          <a:bodyPr vert="horz" lIns="91440" tIns="45720" rIns="91440" bIns="45720" rtlCol="0" anchor="ctr">
            <a:normAutofit/>
          </a:bodyPr>
          <a:lstStyle/>
          <a:p>
            <a:r>
              <a:rPr lang="nb-NO"/>
              <a:t>Klikk for å redigere tittelstil</a:t>
            </a:r>
          </a:p>
        </p:txBody>
      </p:sp>
      <p:sp>
        <p:nvSpPr>
          <p:cNvPr id="3" name="Plassholder for tekst 2"/>
          <p:cNvSpPr>
            <a:spLocks noGrp="1"/>
          </p:cNvSpPr>
          <p:nvPr>
            <p:ph type="body" idx="1"/>
          </p:nvPr>
        </p:nvSpPr>
        <p:spPr>
          <a:xfrm>
            <a:off x="457200" y="1811475"/>
            <a:ext cx="6346825" cy="4525963"/>
          </a:xfrm>
          <a:prstGeom prst="rect">
            <a:avLst/>
          </a:prstGeom>
        </p:spPr>
        <p:txBody>
          <a:bodyPr vert="horz" lIns="91440" tIns="45720" rIns="91440" bIns="45720" rtlCol="0">
            <a:normAutofit/>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pic>
        <p:nvPicPr>
          <p:cNvPr id="9" name="Bilde 3" descr="illustrasjon.emf"/>
          <p:cNvPicPr>
            <a:picLocks noChangeAspect="1"/>
          </p:cNvPicPr>
          <p:nvPr userDrawn="1"/>
        </p:nvPicPr>
        <p:blipFill>
          <a:blip r:embed="rId13">
            <a:extLst>
              <a:ext uri="{28A0092B-C50C-407E-A947-70E740481C1C}">
                <a14:useLocalDpi xmlns:a14="http://schemas.microsoft.com/office/drawing/2010/main" val="0"/>
              </a:ext>
            </a:extLst>
          </a:blip>
          <a:srcRect b="10423"/>
          <a:stretch>
            <a:fillRect/>
          </a:stretch>
        </p:blipFill>
        <p:spPr bwMode="auto">
          <a:xfrm>
            <a:off x="7049502" y="3783724"/>
            <a:ext cx="1924905" cy="30742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Rektangel 9"/>
          <p:cNvSpPr/>
          <p:nvPr userDrawn="1"/>
        </p:nvSpPr>
        <p:spPr>
          <a:xfrm>
            <a:off x="0" y="6524625"/>
            <a:ext cx="9144000" cy="333375"/>
          </a:xfrm>
          <a:prstGeom prst="rect">
            <a:avLst/>
          </a:prstGeom>
          <a:solidFill>
            <a:srgbClr val="654C57"/>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nb-NO"/>
          </a:p>
        </p:txBody>
      </p:sp>
      <p:sp>
        <p:nvSpPr>
          <p:cNvPr id="4" name="Plassholder for dato 3"/>
          <p:cNvSpPr>
            <a:spLocks noGrp="1"/>
          </p:cNvSpPr>
          <p:nvPr>
            <p:ph type="dt" sz="half" idx="2"/>
          </p:nvPr>
        </p:nvSpPr>
        <p:spPr>
          <a:xfrm>
            <a:off x="457200" y="6597201"/>
            <a:ext cx="2133600" cy="196850"/>
          </a:xfrm>
          <a:prstGeom prst="rect">
            <a:avLst/>
          </a:prstGeom>
        </p:spPr>
        <p:txBody>
          <a:bodyPr vert="horz" lIns="91440" tIns="45720" rIns="91440" bIns="45720" rtlCol="0" anchor="ctr"/>
          <a:lstStyle>
            <a:lvl1pPr algn="l">
              <a:defRPr sz="1200">
                <a:solidFill>
                  <a:schemeClr val="bg1"/>
                </a:solidFill>
              </a:defRPr>
            </a:lvl1pPr>
          </a:lstStyle>
          <a:p>
            <a:fld id="{83AA5345-8AAD-9D4D-996A-F10038205FEB}" type="datetimeFigureOut">
              <a:rPr lang="nb-NO"/>
              <a:pPr/>
              <a:t>30.05.2017</a:t>
            </a:fld>
            <a:endParaRPr lang="nb-NO"/>
          </a:p>
        </p:txBody>
      </p:sp>
      <p:sp>
        <p:nvSpPr>
          <p:cNvPr id="5" name="Plassholder for bunntekst 4"/>
          <p:cNvSpPr>
            <a:spLocks noGrp="1"/>
          </p:cNvSpPr>
          <p:nvPr>
            <p:ph type="ftr" sz="quarter" idx="3"/>
          </p:nvPr>
        </p:nvSpPr>
        <p:spPr>
          <a:xfrm>
            <a:off x="3124200" y="6597201"/>
            <a:ext cx="2895600" cy="196850"/>
          </a:xfrm>
          <a:prstGeom prst="rect">
            <a:avLst/>
          </a:prstGeom>
        </p:spPr>
        <p:txBody>
          <a:bodyPr vert="horz" lIns="91440" tIns="45720" rIns="91440" bIns="45720" rtlCol="0" anchor="ctr"/>
          <a:lstStyle>
            <a:lvl1pPr algn="ctr">
              <a:defRPr sz="1200">
                <a:solidFill>
                  <a:srgbClr val="FFFFFF"/>
                </a:solidFill>
              </a:defRPr>
            </a:lvl1pPr>
          </a:lstStyle>
          <a:p>
            <a:endParaRPr lang="nb-NO"/>
          </a:p>
        </p:txBody>
      </p:sp>
      <p:sp>
        <p:nvSpPr>
          <p:cNvPr id="6" name="Plassholder for lysbildenummer 5"/>
          <p:cNvSpPr>
            <a:spLocks noGrp="1"/>
          </p:cNvSpPr>
          <p:nvPr>
            <p:ph type="sldNum" sz="quarter" idx="4"/>
          </p:nvPr>
        </p:nvSpPr>
        <p:spPr>
          <a:xfrm>
            <a:off x="6553200" y="6597201"/>
            <a:ext cx="2133600" cy="196850"/>
          </a:xfrm>
          <a:prstGeom prst="rect">
            <a:avLst/>
          </a:prstGeom>
        </p:spPr>
        <p:txBody>
          <a:bodyPr vert="horz" lIns="91440" tIns="45720" rIns="91440" bIns="45720" rtlCol="0" anchor="ctr"/>
          <a:lstStyle>
            <a:lvl1pPr algn="r">
              <a:defRPr sz="1200">
                <a:solidFill>
                  <a:srgbClr val="FFFFFF"/>
                </a:solidFill>
              </a:defRPr>
            </a:lvl1pPr>
          </a:lstStyle>
          <a:p>
            <a:r>
              <a:rPr lang="nb-NO"/>
              <a:t>#</a:t>
            </a:r>
          </a:p>
        </p:txBody>
      </p:sp>
    </p:spTree>
    <p:extLst>
      <p:ext uri="{BB962C8B-B14F-4D97-AF65-F5344CB8AC3E}">
        <p14:creationId xmlns:p14="http://schemas.microsoft.com/office/powerpoint/2010/main" val="40141691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457200" rtl="0" eaLnBrk="1" latinLnBrk="0" hangingPunct="1">
        <a:spcBef>
          <a:spcPct val="0"/>
        </a:spcBef>
        <a:buNone/>
        <a:defRPr sz="3600" b="1" i="0" kern="1200" spc="-20">
          <a:solidFill>
            <a:srgbClr val="654C57"/>
          </a:solidFill>
          <a:latin typeface="Candara"/>
          <a:ea typeface="+mj-ea"/>
          <a:cs typeface="Candara"/>
        </a:defRPr>
      </a:lvl1pPr>
    </p:titleStyle>
    <p:bodyStyle>
      <a:lvl1pPr marL="360000" indent="-360000" algn="l" defTabSz="457200" rtl="0" eaLnBrk="1" latinLnBrk="0" hangingPunct="1">
        <a:spcBef>
          <a:spcPct val="20000"/>
        </a:spcBef>
        <a:buClr>
          <a:srgbClr val="654C57"/>
        </a:buClr>
        <a:buSzPct val="100000"/>
        <a:buFont typeface="Lucida Grande"/>
        <a:buChar char="●"/>
        <a:defRPr sz="2100" kern="1200" spc="-50">
          <a:solidFill>
            <a:srgbClr val="191919"/>
          </a:solidFill>
          <a:latin typeface="Candara"/>
          <a:ea typeface="+mn-ea"/>
          <a:cs typeface="Candara"/>
        </a:defRPr>
      </a:lvl1pPr>
      <a:lvl2pPr marL="662400" indent="-270000" algn="l" defTabSz="457200" rtl="0" eaLnBrk="1" latinLnBrk="0" hangingPunct="1">
        <a:spcBef>
          <a:spcPct val="20000"/>
        </a:spcBef>
        <a:buClr>
          <a:srgbClr val="654C57"/>
        </a:buClr>
        <a:buSzPct val="100000"/>
        <a:buFont typeface="Lucida Grande"/>
        <a:buChar char="-"/>
        <a:defRPr sz="1800" kern="1200" spc="-40">
          <a:solidFill>
            <a:srgbClr val="191919"/>
          </a:solidFill>
          <a:latin typeface="Candara"/>
          <a:ea typeface="+mn-ea"/>
          <a:cs typeface="Candara"/>
        </a:defRPr>
      </a:lvl2pPr>
      <a:lvl3pPr marL="1200150" indent="-285750" algn="l" defTabSz="457200" rtl="0" eaLnBrk="1" latinLnBrk="0" hangingPunct="1">
        <a:spcBef>
          <a:spcPct val="20000"/>
        </a:spcBef>
        <a:buClr>
          <a:srgbClr val="654C57"/>
        </a:buClr>
        <a:buSzPct val="100000"/>
        <a:buFont typeface="Lucida Grande"/>
        <a:buChar char="●"/>
        <a:defRPr sz="1600" kern="1200">
          <a:solidFill>
            <a:srgbClr val="191919"/>
          </a:solidFill>
          <a:latin typeface="Candara"/>
          <a:ea typeface="+mn-ea"/>
          <a:cs typeface="Candara"/>
        </a:defRPr>
      </a:lvl3pPr>
      <a:lvl4pPr marL="1714500" indent="-342900" algn="l" defTabSz="457200" rtl="0" eaLnBrk="1" latinLnBrk="0" hangingPunct="1">
        <a:spcBef>
          <a:spcPct val="20000"/>
        </a:spcBef>
        <a:buClr>
          <a:srgbClr val="654C57"/>
        </a:buClr>
        <a:buSzPct val="100000"/>
        <a:buFont typeface="Lucida Grande"/>
        <a:buChar char="-"/>
        <a:defRPr sz="1400" kern="1200">
          <a:solidFill>
            <a:srgbClr val="191919"/>
          </a:solidFill>
          <a:latin typeface="Candara"/>
          <a:ea typeface="+mn-ea"/>
          <a:cs typeface="Candara"/>
        </a:defRPr>
      </a:lvl4pPr>
      <a:lvl5pPr marL="2171700" indent="-342900" algn="l" defTabSz="457200" rtl="0" eaLnBrk="1" latinLnBrk="0" hangingPunct="1">
        <a:spcBef>
          <a:spcPct val="20000"/>
        </a:spcBef>
        <a:buClr>
          <a:srgbClr val="654C57"/>
        </a:buClr>
        <a:buSzPct val="100000"/>
        <a:buFont typeface="Lucida Grande"/>
        <a:buChar char="●"/>
        <a:defRPr sz="1400" kern="1200">
          <a:solidFill>
            <a:srgbClr val="191919"/>
          </a:solidFill>
          <a:latin typeface="Candara"/>
          <a:ea typeface="+mn-ea"/>
          <a:cs typeface="Candara"/>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nb-NO"/>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ctrTitle"/>
          </p:nvPr>
        </p:nvSpPr>
        <p:spPr>
          <a:xfrm>
            <a:off x="395111" y="1306169"/>
            <a:ext cx="8063089" cy="1470025"/>
          </a:xfrm>
        </p:spPr>
        <p:txBody>
          <a:bodyPr>
            <a:normAutofit/>
          </a:bodyPr>
          <a:lstStyle/>
          <a:p>
            <a:r>
              <a:rPr lang="nb-NO" dirty="0"/>
              <a:t>ABC i sinnemestring </a:t>
            </a:r>
            <a:br>
              <a:rPr lang="nb-NO" dirty="0"/>
            </a:br>
            <a:r>
              <a:rPr lang="nb-NO" dirty="0"/>
              <a:t>for foreldre </a:t>
            </a:r>
            <a:r>
              <a:rPr lang="nb-NO" dirty="0" smtClean="0"/>
              <a:t> </a:t>
            </a:r>
            <a:endParaRPr lang="nb-NO" dirty="0"/>
          </a:p>
        </p:txBody>
      </p:sp>
      <p:sp>
        <p:nvSpPr>
          <p:cNvPr id="3" name="Undertittel 2"/>
          <p:cNvSpPr>
            <a:spLocks noGrp="1"/>
          </p:cNvSpPr>
          <p:nvPr>
            <p:ph type="subTitle" idx="1"/>
          </p:nvPr>
        </p:nvSpPr>
        <p:spPr>
          <a:xfrm>
            <a:off x="1106311" y="2885699"/>
            <a:ext cx="6666089" cy="1752600"/>
          </a:xfrm>
        </p:spPr>
        <p:txBody>
          <a:bodyPr>
            <a:noAutofit/>
          </a:bodyPr>
          <a:lstStyle/>
          <a:p>
            <a:endParaRPr lang="nb-NO" sz="3200" dirty="0" smtClean="0"/>
          </a:p>
          <a:p>
            <a:r>
              <a:rPr lang="nb-NO" sz="3200" dirty="0"/>
              <a:t>P</a:t>
            </a:r>
            <a:r>
              <a:rPr lang="nb-NO" sz="3200" dirty="0" smtClean="0"/>
              <a:t>sykologspesialist </a:t>
            </a:r>
            <a:r>
              <a:rPr lang="nb-NO" sz="3200" dirty="0"/>
              <a:t>Steinar </a:t>
            </a:r>
            <a:r>
              <a:rPr lang="nb-NO" sz="3200" dirty="0" smtClean="0"/>
              <a:t>Sunde</a:t>
            </a:r>
          </a:p>
          <a:p>
            <a:r>
              <a:rPr lang="nb-NO" sz="3200" dirty="0"/>
              <a:t>l</a:t>
            </a:r>
            <a:r>
              <a:rPr lang="nb-NO" sz="3200" dirty="0" smtClean="0"/>
              <a:t>ittsint.no </a:t>
            </a:r>
          </a:p>
          <a:p>
            <a:r>
              <a:rPr lang="nb-NO" sz="3200" dirty="0" smtClean="0"/>
              <a:t>Med link til gratis E-bok og </a:t>
            </a:r>
            <a:r>
              <a:rPr lang="nb-NO" sz="3200" dirty="0" err="1" smtClean="0"/>
              <a:t>App</a:t>
            </a:r>
            <a:endParaRPr lang="nb-NO" sz="3200" dirty="0"/>
          </a:p>
        </p:txBody>
      </p:sp>
    </p:spTree>
    <p:extLst>
      <p:ext uri="{BB962C8B-B14F-4D97-AF65-F5344CB8AC3E}">
        <p14:creationId xmlns:p14="http://schemas.microsoft.com/office/powerpoint/2010/main" val="348730023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normAutofit fontScale="90000"/>
          </a:bodyPr>
          <a:lstStyle/>
          <a:p>
            <a:r>
              <a:rPr lang="nb-NO"/>
              <a:t>Sinnemestring; </a:t>
            </a:r>
            <a:br>
              <a:rPr lang="nb-NO"/>
            </a:br>
            <a:r>
              <a:rPr lang="nb-NO"/>
              <a:t>et naturlig tema i samtale med foreldre</a:t>
            </a:r>
          </a:p>
        </p:txBody>
      </p:sp>
      <p:sp>
        <p:nvSpPr>
          <p:cNvPr id="3" name="Plassholder for innhold 2"/>
          <p:cNvSpPr>
            <a:spLocks noGrp="1"/>
          </p:cNvSpPr>
          <p:nvPr>
            <p:ph idx="1"/>
          </p:nvPr>
        </p:nvSpPr>
        <p:spPr/>
        <p:txBody>
          <a:bodyPr/>
          <a:lstStyle/>
          <a:p>
            <a:r>
              <a:rPr lang="nb-NO"/>
              <a:t>Alle foreldre blir sinte, men oppleves de som forutsigbare eller blir barna skremt</a:t>
            </a:r>
          </a:p>
          <a:p>
            <a:r>
              <a:rPr lang="nb-NO"/>
              <a:t>For å avdekke/ bevistgjøre sinnemestrings problemer må behandler spørre konkret</a:t>
            </a:r>
          </a:p>
          <a:p>
            <a:r>
              <a:rPr lang="nb-NO"/>
              <a:t>Når du kranglet med barna i går; </a:t>
            </a:r>
            <a:br>
              <a:rPr lang="nb-NO"/>
            </a:br>
            <a:r>
              <a:rPr lang="nb-NO"/>
              <a:t>kan du beskrive i detalj, hva var det som skjedde?</a:t>
            </a:r>
            <a:br>
              <a:rPr lang="nb-NO"/>
            </a:br>
            <a:r>
              <a:rPr lang="nb-NO"/>
              <a:t>Hvis jeg hadde vært flue på veggen, </a:t>
            </a:r>
            <a:br>
              <a:rPr lang="nb-NO"/>
            </a:br>
            <a:r>
              <a:rPr lang="nb-NO"/>
              <a:t>hva hadde jeg sett?</a:t>
            </a:r>
          </a:p>
        </p:txBody>
      </p:sp>
    </p:spTree>
    <p:extLst>
      <p:ext uri="{BB962C8B-B14F-4D97-AF65-F5344CB8AC3E}">
        <p14:creationId xmlns:p14="http://schemas.microsoft.com/office/powerpoint/2010/main" val="51241635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Foreldre ønsker barna det beste</a:t>
            </a:r>
          </a:p>
        </p:txBody>
      </p:sp>
      <p:sp>
        <p:nvSpPr>
          <p:cNvPr id="3" name="Plassholder for innhold 2"/>
          <p:cNvSpPr>
            <a:spLocks noGrp="1"/>
          </p:cNvSpPr>
          <p:nvPr>
            <p:ph idx="1"/>
          </p:nvPr>
        </p:nvSpPr>
        <p:spPr/>
        <p:txBody>
          <a:bodyPr/>
          <a:lstStyle/>
          <a:p>
            <a:r>
              <a:rPr lang="nb-NO"/>
              <a:t>Kunnskap om at lav impulskontroll, sinne og vold fra foreldre fører til helseskade for barn øker motivasjon for atferdsendring</a:t>
            </a:r>
          </a:p>
          <a:p>
            <a:r>
              <a:rPr lang="nb-NO"/>
              <a:t>Kunnskap om helsemessige gevinster for barnet ved trygg tilknytning (Fonagy, Stern)</a:t>
            </a:r>
          </a:p>
          <a:p>
            <a:endParaRPr lang="nb-NO"/>
          </a:p>
          <a:p>
            <a:endParaRPr lang="nb-NO"/>
          </a:p>
        </p:txBody>
      </p:sp>
    </p:spTree>
    <p:extLst>
      <p:ext uri="{BB962C8B-B14F-4D97-AF65-F5344CB8AC3E}">
        <p14:creationId xmlns:p14="http://schemas.microsoft.com/office/powerpoint/2010/main" val="210214485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Sinnemestring</a:t>
            </a:r>
          </a:p>
        </p:txBody>
      </p:sp>
      <p:sp>
        <p:nvSpPr>
          <p:cNvPr id="3" name="Plassholder for innhold 2"/>
          <p:cNvSpPr>
            <a:spLocks noGrp="1"/>
          </p:cNvSpPr>
          <p:nvPr>
            <p:ph idx="1"/>
          </p:nvPr>
        </p:nvSpPr>
        <p:spPr/>
        <p:txBody>
          <a:bodyPr/>
          <a:lstStyle/>
          <a:p>
            <a:r>
              <a:rPr lang="nb-NO" dirty="0"/>
              <a:t>De siste årene har familievernkontoret i Molde opplevd en stor økning i foreldre som tar kontakt for å få hjelp til å mestre </a:t>
            </a:r>
            <a:r>
              <a:rPr lang="nb-NO" dirty="0" smtClean="0"/>
              <a:t>sinne</a:t>
            </a:r>
            <a:endParaRPr lang="nb-NO" dirty="0"/>
          </a:p>
          <a:p>
            <a:r>
              <a:rPr lang="nb-NO" dirty="0" smtClean="0"/>
              <a:t>Det er </a:t>
            </a:r>
            <a:r>
              <a:rPr lang="nb-NO" dirty="0" err="1" smtClean="0"/>
              <a:t>ca</a:t>
            </a:r>
            <a:r>
              <a:rPr lang="nb-NO" dirty="0" smtClean="0"/>
              <a:t> 70 </a:t>
            </a:r>
            <a:r>
              <a:rPr lang="nb-NO" dirty="0"/>
              <a:t>foreldre </a:t>
            </a:r>
            <a:r>
              <a:rPr lang="nb-NO" dirty="0" smtClean="0"/>
              <a:t>pr år og </a:t>
            </a:r>
            <a:r>
              <a:rPr lang="nb-NO" dirty="0"/>
              <a:t>det </a:t>
            </a:r>
            <a:r>
              <a:rPr lang="nb-NO" dirty="0" smtClean="0"/>
              <a:t>er </a:t>
            </a:r>
            <a:r>
              <a:rPr lang="nb-NO" dirty="0"/>
              <a:t>like mange mødre som fedre som </a:t>
            </a:r>
            <a:r>
              <a:rPr lang="nb-NO" dirty="0" smtClean="0"/>
              <a:t>tar </a:t>
            </a:r>
            <a:r>
              <a:rPr lang="nb-NO" dirty="0"/>
              <a:t>kontakt for hjelp</a:t>
            </a:r>
          </a:p>
          <a:p>
            <a:r>
              <a:rPr lang="nb-NO" dirty="0"/>
              <a:t>Økt bevissthet blant foreldre om behov for sinnemestring for barnas del</a:t>
            </a:r>
          </a:p>
          <a:p>
            <a:endParaRPr lang="nb-NO" dirty="0"/>
          </a:p>
          <a:p>
            <a:endParaRPr lang="nb-NO" dirty="0"/>
          </a:p>
        </p:txBody>
      </p:sp>
    </p:spTree>
    <p:extLst>
      <p:ext uri="{BB962C8B-B14F-4D97-AF65-F5344CB8AC3E}">
        <p14:creationId xmlns:p14="http://schemas.microsoft.com/office/powerpoint/2010/main" val="378587916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Foreldrenes historie</a:t>
            </a:r>
          </a:p>
        </p:txBody>
      </p:sp>
      <p:sp>
        <p:nvSpPr>
          <p:cNvPr id="3" name="Plassholder for innhold 2"/>
          <p:cNvSpPr>
            <a:spLocks noGrp="1"/>
          </p:cNvSpPr>
          <p:nvPr>
            <p:ph idx="1"/>
          </p:nvPr>
        </p:nvSpPr>
        <p:spPr/>
        <p:txBody>
          <a:bodyPr/>
          <a:lstStyle/>
          <a:p>
            <a:r>
              <a:rPr lang="nb-NO"/>
              <a:t>Omtrent halvparten av foreldrene vi jobber med har opplevd vold og uforutsigbart sinne fra egne foreldre og kommer for å bryte et generasjonsmønster</a:t>
            </a:r>
          </a:p>
          <a:p>
            <a:r>
              <a:rPr lang="nb-NO"/>
              <a:t>Den andre halvparten opplever at det er mer summen av stress i livet som har bidratt til at de har mistet kontroll og blitt uforutsigbare og sinte overfor barna. </a:t>
            </a:r>
          </a:p>
          <a:p>
            <a:endParaRPr lang="nb-NO"/>
          </a:p>
          <a:p>
            <a:endParaRPr lang="nb-NO"/>
          </a:p>
        </p:txBody>
      </p:sp>
    </p:spTree>
    <p:extLst>
      <p:ext uri="{BB962C8B-B14F-4D97-AF65-F5344CB8AC3E}">
        <p14:creationId xmlns:p14="http://schemas.microsoft.com/office/powerpoint/2010/main" val="366754956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Vår indre dialog</a:t>
            </a:r>
          </a:p>
        </p:txBody>
      </p:sp>
      <p:pic>
        <p:nvPicPr>
          <p:cNvPr id="4" name="Picture 2"/>
          <p:cNvPicPr>
            <a:picLocks noGrp="1" noChangeAspect="1" noChangeArrowheads="1"/>
          </p:cNvPicPr>
          <p:nvPr>
            <p:ph idx="1"/>
          </p:nvPr>
        </p:nvPicPr>
        <p:blipFill>
          <a:blip r:embed="rId2">
            <a:extLst>
              <a:ext uri="{BEBA8EAE-BF5A-486C-A8C5-ECC9F3942E4B}">
                <a14:imgProps xmlns:a14="http://schemas.microsoft.com/office/drawing/2010/main">
                  <a14:imgLayer r:embed="rId3">
                    <a14:imgEffect>
                      <a14:brightnessContrast contrast="40000"/>
                    </a14:imgEffect>
                  </a14:imgLayer>
                </a14:imgProps>
              </a:ext>
            </a:extLst>
          </a:blip>
          <a:srcRect t="-27659" b="-27659"/>
          <a:stretch>
            <a:fillRect/>
          </a:stretch>
        </p:blipFill>
        <p:spPr>
          <a:xfrm>
            <a:off x="510120" y="1083698"/>
            <a:ext cx="6666835" cy="3666502"/>
          </a:xfrm>
        </p:spPr>
      </p:pic>
    </p:spTree>
    <p:extLst>
      <p:ext uri="{BB962C8B-B14F-4D97-AF65-F5344CB8AC3E}">
        <p14:creationId xmlns:p14="http://schemas.microsoft.com/office/powerpoint/2010/main" val="42938715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4"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anim calcmode="lin" valueType="num">
                                      <p:cBhvr>
                                        <p:cTn id="8" dur="500" fill="hold"/>
                                        <p:tgtEl>
                                          <p:spTgt spid="4"/>
                                        </p:tgtEl>
                                        <p:attrNameLst>
                                          <p:attrName>ppt_x</p:attrName>
                                        </p:attrNameLst>
                                      </p:cBhvr>
                                      <p:tavLst>
                                        <p:tav tm="0">
                                          <p:val>
                                            <p:strVal val="#ppt_x"/>
                                          </p:val>
                                        </p:tav>
                                        <p:tav tm="100000">
                                          <p:val>
                                            <p:strVal val="#ppt_x"/>
                                          </p:val>
                                        </p:tav>
                                      </p:tavLst>
                                    </p:anim>
                                    <p:anim calcmode="lin" valueType="num">
                                      <p:cBhvr>
                                        <p:cTn id="9" dur="500" fill="hold"/>
                                        <p:tgtEl>
                                          <p:spTgt spid="4"/>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normAutofit fontScale="90000"/>
          </a:bodyPr>
          <a:lstStyle/>
          <a:p>
            <a:r>
              <a:rPr lang="nb-NO"/>
              <a:t>A-B-C modellen</a:t>
            </a:r>
            <a:br>
              <a:rPr lang="nb-NO"/>
            </a:br>
            <a:r>
              <a:rPr lang="nb-NO"/>
              <a:t>Situasjon, tanker og følelser</a:t>
            </a:r>
          </a:p>
        </p:txBody>
      </p:sp>
      <p:sp>
        <p:nvSpPr>
          <p:cNvPr id="3" name="Plassholder for innhold 2"/>
          <p:cNvSpPr>
            <a:spLocks noGrp="1"/>
          </p:cNvSpPr>
          <p:nvPr>
            <p:ph idx="1"/>
          </p:nvPr>
        </p:nvSpPr>
        <p:spPr/>
        <p:txBody>
          <a:bodyPr/>
          <a:lstStyle/>
          <a:p>
            <a:r>
              <a:rPr lang="nb-NO"/>
              <a:t>Kognitiv terapi er en øvelse i indre samtale der klienten videreutvikler evnen til å utforske egne tanker og sette spørsmålstegn ved fastlåste tankemønster (Berge og Repål 2004)</a:t>
            </a:r>
          </a:p>
          <a:p>
            <a:r>
              <a:rPr lang="nb-NO"/>
              <a:t>Klienten trener opp evnen til å bli seg bevist automatiske negative tanker slik at de kan gjøres til gjenstand for refleksjon</a:t>
            </a:r>
          </a:p>
          <a:p>
            <a:endParaRPr lang="nb-NO"/>
          </a:p>
        </p:txBody>
      </p:sp>
    </p:spTree>
    <p:extLst>
      <p:ext uri="{BB962C8B-B14F-4D97-AF65-F5344CB8AC3E}">
        <p14:creationId xmlns:p14="http://schemas.microsoft.com/office/powerpoint/2010/main" val="118612152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Vi snakker med oss selv hele tiden</a:t>
            </a:r>
          </a:p>
        </p:txBody>
      </p:sp>
      <p:sp>
        <p:nvSpPr>
          <p:cNvPr id="3" name="Plassholder for innhold 2"/>
          <p:cNvSpPr>
            <a:spLocks noGrp="1"/>
          </p:cNvSpPr>
          <p:nvPr>
            <p:ph idx="1"/>
          </p:nvPr>
        </p:nvSpPr>
        <p:spPr>
          <a:xfrm>
            <a:off x="457200" y="1811475"/>
            <a:ext cx="6772670" cy="4525963"/>
          </a:xfrm>
        </p:spPr>
        <p:txBody>
          <a:bodyPr/>
          <a:lstStyle/>
          <a:p>
            <a:r>
              <a:rPr lang="nb-NO"/>
              <a:t>Måten vi snakker til oss selv på – innvirker på hva vi føler</a:t>
            </a:r>
          </a:p>
          <a:p>
            <a:endParaRPr lang="nb-NO"/>
          </a:p>
        </p:txBody>
      </p:sp>
      <p:pic>
        <p:nvPicPr>
          <p:cNvPr id="4" name="Picture 7" descr="Hundetankar.jpg                                                00130A68Macintosh HD                   C06AB517:"/>
          <p:cNvPicPr>
            <a:picLocks noChangeAspect="1" noChangeArrowheads="1"/>
          </p:cNvPicPr>
          <p:nvPr/>
        </p:nvPicPr>
        <p:blipFill>
          <a:blip r:embed="rId2"/>
          <a:srcRect/>
          <a:stretch>
            <a:fillRect/>
          </a:stretch>
        </p:blipFill>
        <p:spPr>
          <a:xfrm>
            <a:off x="913614" y="2456405"/>
            <a:ext cx="2592179" cy="2656876"/>
          </a:xfrm>
          <a:prstGeom prst="rect">
            <a:avLst/>
          </a:prstGeom>
        </p:spPr>
      </p:pic>
    </p:spTree>
    <p:extLst>
      <p:ext uri="{BB962C8B-B14F-4D97-AF65-F5344CB8AC3E}">
        <p14:creationId xmlns:p14="http://schemas.microsoft.com/office/powerpoint/2010/main" val="42629577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4"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anim calcmode="lin" valueType="num">
                                      <p:cBhvr>
                                        <p:cTn id="8" dur="500" fill="hold"/>
                                        <p:tgtEl>
                                          <p:spTgt spid="4"/>
                                        </p:tgtEl>
                                        <p:attrNameLst>
                                          <p:attrName>ppt_x</p:attrName>
                                        </p:attrNameLst>
                                      </p:cBhvr>
                                      <p:tavLst>
                                        <p:tav tm="0">
                                          <p:val>
                                            <p:strVal val="#ppt_x"/>
                                          </p:val>
                                        </p:tav>
                                        <p:tav tm="100000">
                                          <p:val>
                                            <p:strVal val="#ppt_x"/>
                                          </p:val>
                                        </p:tav>
                                      </p:tavLst>
                                    </p:anim>
                                    <p:anim calcmode="lin" valueType="num">
                                      <p:cBhvr>
                                        <p:cTn id="9" dur="500" fill="hold"/>
                                        <p:tgtEl>
                                          <p:spTgt spid="4"/>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Sentrale begreper innen kognitiv terapi</a:t>
            </a:r>
          </a:p>
        </p:txBody>
      </p:sp>
      <p:sp>
        <p:nvSpPr>
          <p:cNvPr id="3" name="Plassholder for innhold 2"/>
          <p:cNvSpPr>
            <a:spLocks noGrp="1"/>
          </p:cNvSpPr>
          <p:nvPr>
            <p:ph idx="1"/>
          </p:nvPr>
        </p:nvSpPr>
        <p:spPr/>
        <p:txBody>
          <a:bodyPr>
            <a:normAutofit/>
          </a:bodyPr>
          <a:lstStyle/>
          <a:p>
            <a:r>
              <a:rPr lang="nb-NO"/>
              <a:t>Indre dialog </a:t>
            </a:r>
          </a:p>
          <a:p>
            <a:r>
              <a:rPr lang="nb-NO"/>
              <a:t>Automatiske tanker:</a:t>
            </a:r>
            <a:br>
              <a:rPr lang="nb-NO"/>
            </a:br>
            <a:r>
              <a:rPr lang="nb-NO"/>
              <a:t>situasjonsutløste og ofte lite beviste (feks; jeg er dum, hun bryr seg ikke om meg)</a:t>
            </a:r>
          </a:p>
          <a:p>
            <a:r>
              <a:rPr lang="nb-NO"/>
              <a:t>Skjemaer/ leveregler: </a:t>
            </a:r>
            <a:br>
              <a:rPr lang="nb-NO"/>
            </a:br>
            <a:r>
              <a:rPr lang="nb-NO"/>
              <a:t>Utviklet i nære relasjoner i barndommen og påvirker vår persepsjon, tenkning og hukommelse om oss selv (feks; ingen er eller kan bli glad i meg)</a:t>
            </a:r>
          </a:p>
          <a:p>
            <a:endParaRPr lang="nb-NO"/>
          </a:p>
          <a:p>
            <a:endParaRPr lang="nb-NO"/>
          </a:p>
        </p:txBody>
      </p:sp>
    </p:spTree>
    <p:extLst>
      <p:ext uri="{BB962C8B-B14F-4D97-AF65-F5344CB8AC3E}">
        <p14:creationId xmlns:p14="http://schemas.microsoft.com/office/powerpoint/2010/main" val="336106038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normAutofit fontScale="90000"/>
          </a:bodyPr>
          <a:lstStyle/>
          <a:p>
            <a:r>
              <a:rPr lang="nb-NO"/>
              <a:t>Negative automatiske tanker </a:t>
            </a:r>
            <a:br>
              <a:rPr lang="nb-NO"/>
            </a:br>
            <a:r>
              <a:rPr lang="nb-NO"/>
              <a:t>aktiverer negative leveregler</a:t>
            </a:r>
          </a:p>
        </p:txBody>
      </p:sp>
      <p:sp>
        <p:nvSpPr>
          <p:cNvPr id="3" name="Plassholder for innhold 2"/>
          <p:cNvSpPr>
            <a:spLocks noGrp="1"/>
          </p:cNvSpPr>
          <p:nvPr>
            <p:ph idx="1"/>
          </p:nvPr>
        </p:nvSpPr>
        <p:spPr/>
        <p:txBody>
          <a:bodyPr>
            <a:normAutofit/>
          </a:bodyPr>
          <a:lstStyle/>
          <a:p>
            <a:r>
              <a:rPr lang="nb-NO"/>
              <a:t>Barndomserfaringer som vold og avvisning kan føre til at en utvikler negative leveregler</a:t>
            </a:r>
          </a:p>
          <a:p>
            <a:r>
              <a:rPr lang="nb-NO"/>
              <a:t>Vanlige negative leveregler er; «jeg har ingen verdi» eller «ingen kan bli glad i meg»</a:t>
            </a:r>
          </a:p>
          <a:p>
            <a:r>
              <a:rPr lang="nb-NO"/>
              <a:t>En negative automatisk tanke som aktiverer en negativ leveregel skaper en opplevelse av avmakt i situasjonen</a:t>
            </a:r>
          </a:p>
          <a:p>
            <a:r>
              <a:rPr lang="nb-NO"/>
              <a:t>Sinne og vold er en måte å bryte ut av ubehaget avmaktsfølelsen gir (Isdal, Råkil 2002)</a:t>
            </a:r>
          </a:p>
          <a:p>
            <a:endParaRPr lang="nb-NO"/>
          </a:p>
          <a:p>
            <a:endParaRPr lang="nb-NO"/>
          </a:p>
        </p:txBody>
      </p:sp>
    </p:spTree>
    <p:extLst>
      <p:ext uri="{BB962C8B-B14F-4D97-AF65-F5344CB8AC3E}">
        <p14:creationId xmlns:p14="http://schemas.microsoft.com/office/powerpoint/2010/main" val="341393123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Spark i leggen</a:t>
            </a:r>
          </a:p>
        </p:txBody>
      </p:sp>
      <p:sp>
        <p:nvSpPr>
          <p:cNvPr id="3" name="Plassholder for innhold 2"/>
          <p:cNvSpPr>
            <a:spLocks noGrp="1"/>
          </p:cNvSpPr>
          <p:nvPr>
            <p:ph idx="1"/>
          </p:nvPr>
        </p:nvSpPr>
        <p:spPr>
          <a:xfrm>
            <a:off x="564444" y="1986844"/>
            <a:ext cx="6239581" cy="4350594"/>
          </a:xfrm>
        </p:spPr>
        <p:txBody>
          <a:bodyPr>
            <a:normAutofit/>
          </a:bodyPr>
          <a:lstStyle/>
          <a:p>
            <a:r>
              <a:rPr lang="nb-NO" dirty="0"/>
              <a:t>Du står i kø, noen kommer bakfra og sparker </a:t>
            </a:r>
            <a:br>
              <a:rPr lang="nb-NO" dirty="0"/>
            </a:br>
            <a:r>
              <a:rPr lang="nb-NO" dirty="0"/>
              <a:t>deg hardt på leggen. </a:t>
            </a:r>
            <a:r>
              <a:rPr lang="nb-NO" dirty="0" smtClean="0"/>
              <a:t>Før du snur deg og ser hvem som står bak deg:</a:t>
            </a:r>
            <a:r>
              <a:rPr lang="nb-NO" dirty="0"/>
              <a:t/>
            </a:r>
            <a:br>
              <a:rPr lang="nb-NO" dirty="0"/>
            </a:br>
            <a:endParaRPr lang="nb-NO" dirty="0"/>
          </a:p>
          <a:p>
            <a:r>
              <a:rPr lang="nb-NO" dirty="0" smtClean="0"/>
              <a:t>Hvilke tanker får du?</a:t>
            </a:r>
            <a:endParaRPr lang="nb-NO" dirty="0"/>
          </a:p>
          <a:p>
            <a:r>
              <a:rPr lang="nb-NO" dirty="0" smtClean="0"/>
              <a:t>Hvilke følelser blir aktivert?</a:t>
            </a:r>
            <a:endParaRPr lang="nb-NO" dirty="0"/>
          </a:p>
          <a:p>
            <a:r>
              <a:rPr lang="nb-NO" dirty="0"/>
              <a:t>Hva kjenner du i kroppen?</a:t>
            </a:r>
          </a:p>
          <a:p>
            <a:r>
              <a:rPr lang="nb-NO" dirty="0"/>
              <a:t>Hva får du lyst til å gjøre? </a:t>
            </a:r>
          </a:p>
          <a:p>
            <a:endParaRPr lang="nb-NO" dirty="0"/>
          </a:p>
          <a:p>
            <a:endParaRPr lang="nb-NO" dirty="0"/>
          </a:p>
        </p:txBody>
      </p:sp>
    </p:spTree>
    <p:extLst>
      <p:ext uri="{BB962C8B-B14F-4D97-AF65-F5344CB8AC3E}">
        <p14:creationId xmlns:p14="http://schemas.microsoft.com/office/powerpoint/2010/main" val="30407895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a:t>Voldsregistrering </a:t>
            </a:r>
            <a:endParaRPr lang="nb-NO"/>
          </a:p>
        </p:txBody>
      </p:sp>
      <p:sp>
        <p:nvSpPr>
          <p:cNvPr id="3" name="Plassholder for innhold 2"/>
          <p:cNvSpPr>
            <a:spLocks noGrp="1"/>
          </p:cNvSpPr>
          <p:nvPr>
            <p:ph idx="1"/>
          </p:nvPr>
        </p:nvSpPr>
        <p:spPr/>
        <p:txBody>
          <a:bodyPr/>
          <a:lstStyle/>
          <a:p>
            <a:r>
              <a:rPr lang="nb-NO" sz="2400" dirty="0"/>
              <a:t>Familievernkontoret i Molde har satt fokus på vold i nære relasjoner siden 1998</a:t>
            </a:r>
          </a:p>
          <a:p>
            <a:r>
              <a:rPr lang="nb-NO" sz="2400" dirty="0"/>
              <a:t>Fra 46 - 79 registrerte saker der vold er hovedtema pr år i perioden 1998 til 2008</a:t>
            </a:r>
          </a:p>
          <a:p>
            <a:r>
              <a:rPr lang="nb-NO" sz="2400" dirty="0"/>
              <a:t>Dette utgjør fra 13.4 -19.1 % av alle klient </a:t>
            </a:r>
            <a:br>
              <a:rPr lang="nb-NO" sz="2400" dirty="0"/>
            </a:br>
            <a:r>
              <a:rPr lang="nb-NO" sz="2400" dirty="0"/>
              <a:t>saker ved kontoret</a:t>
            </a:r>
          </a:p>
          <a:p>
            <a:endParaRPr lang="nb-NO" dirty="0"/>
          </a:p>
          <a:p>
            <a:endParaRPr lang="nb-NO" dirty="0"/>
          </a:p>
        </p:txBody>
      </p:sp>
    </p:spTree>
    <p:extLst>
      <p:ext uri="{BB962C8B-B14F-4D97-AF65-F5344CB8AC3E}">
        <p14:creationId xmlns:p14="http://schemas.microsoft.com/office/powerpoint/2010/main" val="306786752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normAutofit/>
          </a:bodyPr>
          <a:lstStyle/>
          <a:p>
            <a:r>
              <a:rPr lang="nb-NO" dirty="0"/>
              <a:t>A</a:t>
            </a:r>
            <a:r>
              <a:rPr lang="nb-NO" dirty="0" smtClean="0"/>
              <a:t>rbeid </a:t>
            </a:r>
            <a:r>
              <a:rPr lang="nb-NO" dirty="0"/>
              <a:t>med foreldres sinnemestring </a:t>
            </a:r>
          </a:p>
        </p:txBody>
      </p:sp>
      <p:sp>
        <p:nvSpPr>
          <p:cNvPr id="3" name="Plassholder for innhold 2"/>
          <p:cNvSpPr>
            <a:spLocks noGrp="1"/>
          </p:cNvSpPr>
          <p:nvPr>
            <p:ph idx="1"/>
          </p:nvPr>
        </p:nvSpPr>
        <p:spPr>
          <a:xfrm>
            <a:off x="575733" y="2077156"/>
            <a:ext cx="6228292" cy="4260282"/>
          </a:xfrm>
        </p:spPr>
        <p:txBody>
          <a:bodyPr>
            <a:normAutofit/>
          </a:bodyPr>
          <a:lstStyle/>
          <a:p>
            <a:r>
              <a:rPr lang="nb-NO" dirty="0"/>
              <a:t>Gå igjennom verste og/eller siste sinne episode. Kartlegg tanker og følelser  sekund for sekund før sinnet bryter ut. Bruk gjerne 20 minutter i timen på ett minutt i situasjonen. </a:t>
            </a:r>
          </a:p>
          <a:p>
            <a:r>
              <a:rPr lang="nb-NO" dirty="0"/>
              <a:t>Erkjennelse hos utøver kommer av å høre seg selv forteller detaljer fra situasjonen</a:t>
            </a:r>
          </a:p>
          <a:p>
            <a:r>
              <a:rPr lang="nb-NO" dirty="0"/>
              <a:t>Kartlegg negative automatiske </a:t>
            </a:r>
            <a:r>
              <a:rPr lang="nb-NO" dirty="0" smtClean="0"/>
              <a:t>tanker </a:t>
            </a:r>
            <a:r>
              <a:rPr lang="nb-NO" dirty="0"/>
              <a:t>som dukker opp før sinne utløses</a:t>
            </a:r>
          </a:p>
          <a:p>
            <a:pPr marL="0" indent="0">
              <a:buNone/>
            </a:pPr>
            <a:endParaRPr lang="nb-NO" dirty="0"/>
          </a:p>
          <a:p>
            <a:endParaRPr lang="nb-NO" dirty="0"/>
          </a:p>
          <a:p>
            <a:endParaRPr lang="nb-NO" dirty="0"/>
          </a:p>
          <a:p>
            <a:endParaRPr lang="nb-NO" dirty="0"/>
          </a:p>
          <a:p>
            <a:endParaRPr lang="nb-NO" dirty="0"/>
          </a:p>
        </p:txBody>
      </p:sp>
    </p:spTree>
    <p:extLst>
      <p:ext uri="{BB962C8B-B14F-4D97-AF65-F5344CB8AC3E}">
        <p14:creationId xmlns:p14="http://schemas.microsoft.com/office/powerpoint/2010/main" val="236880766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Hjemmelekse</a:t>
            </a:r>
          </a:p>
        </p:txBody>
      </p:sp>
      <p:sp>
        <p:nvSpPr>
          <p:cNvPr id="3" name="Plassholder for innhold 2"/>
          <p:cNvSpPr>
            <a:spLocks noGrp="1"/>
          </p:cNvSpPr>
          <p:nvPr>
            <p:ph idx="1"/>
          </p:nvPr>
        </p:nvSpPr>
        <p:spPr/>
        <p:txBody>
          <a:bodyPr/>
          <a:lstStyle/>
          <a:p>
            <a:r>
              <a:rPr lang="nb-NO"/>
              <a:t>Hold fokus på din egen indre dialog</a:t>
            </a:r>
          </a:p>
          <a:p>
            <a:r>
              <a:rPr lang="nb-NO"/>
              <a:t>Ved gjenkjennelse av første negative automatiske tanke, stopp opp og gi deg selv noen sekund til å registrere hva som skjer</a:t>
            </a:r>
          </a:p>
          <a:p>
            <a:r>
              <a:rPr lang="nb-NO"/>
              <a:t>Det å gjenkjenne tanken gir deg muligheten til å tenke «om» istedenfor å gå «i» følelsen</a:t>
            </a:r>
          </a:p>
          <a:p>
            <a:r>
              <a:rPr lang="nb-NO"/>
              <a:t>Å gjenkjenne tanken gir deg muligheten til å utfordre fastlåste tankemønster og velge en annen måte å handle på</a:t>
            </a:r>
          </a:p>
          <a:p>
            <a:endParaRPr lang="nb-NO"/>
          </a:p>
          <a:p>
            <a:endParaRPr lang="nb-NO"/>
          </a:p>
        </p:txBody>
      </p:sp>
    </p:spTree>
    <p:extLst>
      <p:ext uri="{BB962C8B-B14F-4D97-AF65-F5344CB8AC3E}">
        <p14:creationId xmlns:p14="http://schemas.microsoft.com/office/powerpoint/2010/main" val="304525704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normAutofit fontScale="90000"/>
          </a:bodyPr>
          <a:lstStyle/>
          <a:p>
            <a:r>
              <a:rPr lang="nb-NO"/>
              <a:t>Samspill mellom terapi timer og hjemmelekse</a:t>
            </a:r>
          </a:p>
        </p:txBody>
      </p:sp>
      <p:sp>
        <p:nvSpPr>
          <p:cNvPr id="3" name="Plassholder for innhold 2"/>
          <p:cNvSpPr>
            <a:spLocks noGrp="1"/>
          </p:cNvSpPr>
          <p:nvPr>
            <p:ph idx="1"/>
          </p:nvPr>
        </p:nvSpPr>
        <p:spPr/>
        <p:txBody>
          <a:bodyPr/>
          <a:lstStyle/>
          <a:p>
            <a:r>
              <a:rPr lang="nb-NO"/>
              <a:t>Det kreves trening for å bryte automatiske tanker og lærte reaksjonsmønstere</a:t>
            </a:r>
          </a:p>
          <a:p>
            <a:r>
              <a:rPr lang="nb-NO"/>
              <a:t>Et mål med hjemmelekse er at klienten skal få et verktøy til å ta kontroll over sinne/ vold mellom timene. Selvkontroll gir opplevelse av mestring og øker motivasjon for videre behandling</a:t>
            </a:r>
          </a:p>
          <a:p>
            <a:r>
              <a:rPr lang="nb-NO"/>
              <a:t>Et fokus på den indre dialogen mellom timene bidrar også til en bevistgjøring av at sinne kommer som et resultat av egne fastlåste tankemønstere og ikke pga barna eller partner</a:t>
            </a:r>
          </a:p>
          <a:p>
            <a:endParaRPr lang="nb-NO"/>
          </a:p>
          <a:p>
            <a:endParaRPr lang="nb-NO"/>
          </a:p>
          <a:p>
            <a:endParaRPr lang="nb-NO"/>
          </a:p>
          <a:p>
            <a:endParaRPr lang="nb-NO"/>
          </a:p>
          <a:p>
            <a:endParaRPr lang="nb-NO"/>
          </a:p>
          <a:p>
            <a:endParaRPr lang="nb-NO"/>
          </a:p>
        </p:txBody>
      </p:sp>
    </p:spTree>
    <p:extLst>
      <p:ext uri="{BB962C8B-B14F-4D97-AF65-F5344CB8AC3E}">
        <p14:creationId xmlns:p14="http://schemas.microsoft.com/office/powerpoint/2010/main" val="30270496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Mening som tema i terapien</a:t>
            </a:r>
          </a:p>
        </p:txBody>
      </p:sp>
      <p:sp>
        <p:nvSpPr>
          <p:cNvPr id="3" name="Plassholder for innhold 2"/>
          <p:cNvSpPr>
            <a:spLocks noGrp="1"/>
          </p:cNvSpPr>
          <p:nvPr>
            <p:ph idx="1"/>
          </p:nvPr>
        </p:nvSpPr>
        <p:spPr>
          <a:xfrm>
            <a:off x="457199" y="1811475"/>
            <a:ext cx="7024029" cy="4525963"/>
          </a:xfrm>
        </p:spPr>
        <p:txBody>
          <a:bodyPr>
            <a:normAutofit/>
          </a:bodyPr>
          <a:lstStyle/>
          <a:p>
            <a:r>
              <a:rPr lang="nb-NO" dirty="0"/>
              <a:t>Foreldrene som opplever at sinne mot barna var et resultat av summen av stress i hverdagen, ønsker ofte bare oppfølgingstimer </a:t>
            </a:r>
            <a:r>
              <a:rPr lang="nb-NO" dirty="0" err="1"/>
              <a:t>ca</a:t>
            </a:r>
            <a:r>
              <a:rPr lang="nb-NO" dirty="0"/>
              <a:t> hver 6 uke etter at de har oppnådd kontroll over sinne</a:t>
            </a:r>
          </a:p>
          <a:p>
            <a:r>
              <a:rPr lang="nb-NO" dirty="0"/>
              <a:t>Foreldre som kommer for å bryte et generasjonsmønster av sinne og vold ønsker oftere å fortsette med terapi etter at de har oppnådd kontroll over sinne. De kan ønske å bearbeide </a:t>
            </a:r>
            <a:r>
              <a:rPr lang="nb-NO" dirty="0" smtClean="0"/>
              <a:t>avmakts opplevelser </a:t>
            </a:r>
            <a:r>
              <a:rPr lang="nb-NO" dirty="0"/>
              <a:t>som skapte de negative levereglene i barndommen</a:t>
            </a:r>
          </a:p>
          <a:p>
            <a:r>
              <a:rPr lang="nb-NO" dirty="0"/>
              <a:t>Dette for at de som foreldre skal </a:t>
            </a:r>
            <a:r>
              <a:rPr lang="nb-NO" dirty="0" smtClean="0"/>
              <a:t>jobbe med egen </a:t>
            </a:r>
            <a:r>
              <a:rPr lang="nb-NO" dirty="0"/>
              <a:t>indre dialog, og ikke falle for fristelsen til å søker mening utenfor seg selv ved  å legge skylden på barna </a:t>
            </a:r>
          </a:p>
          <a:p>
            <a:endParaRPr lang="nb-NO" dirty="0"/>
          </a:p>
          <a:p>
            <a:endParaRPr lang="nb-NO" dirty="0"/>
          </a:p>
          <a:p>
            <a:endParaRPr lang="nb-NO" dirty="0"/>
          </a:p>
          <a:p>
            <a:endParaRPr lang="nb-NO" dirty="0"/>
          </a:p>
          <a:p>
            <a:endParaRPr lang="nb-NO" dirty="0"/>
          </a:p>
          <a:p>
            <a:endParaRPr lang="nb-NO" dirty="0"/>
          </a:p>
        </p:txBody>
      </p:sp>
    </p:spTree>
    <p:extLst>
      <p:ext uri="{BB962C8B-B14F-4D97-AF65-F5344CB8AC3E}">
        <p14:creationId xmlns:p14="http://schemas.microsoft.com/office/powerpoint/2010/main" val="230365556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ktangel 1"/>
          <p:cNvSpPr/>
          <p:nvPr/>
        </p:nvSpPr>
        <p:spPr>
          <a:xfrm>
            <a:off x="773916" y="2526893"/>
            <a:ext cx="1766125" cy="1203912"/>
          </a:xfrm>
          <a:prstGeom prst="rect">
            <a:avLst/>
          </a:prstGeom>
          <a:gradFill flip="none" rotWithShape="1">
            <a:gsLst>
              <a:gs pos="0">
                <a:srgbClr val="EFE1C5"/>
              </a:gs>
              <a:gs pos="100000">
                <a:srgbClr val="FFFFFF"/>
              </a:gs>
            </a:gsLst>
            <a:lin ang="16200000" scaled="0"/>
            <a:tileRect/>
          </a:gradFill>
          <a:ln>
            <a:solidFill>
              <a:srgbClr val="654C57"/>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nb-NO" sz="1400">
                <a:solidFill>
                  <a:srgbClr val="654C57"/>
                </a:solidFill>
                <a:latin typeface="Candara"/>
                <a:cs typeface="Candara"/>
              </a:rPr>
              <a:t>A = situasjon</a:t>
            </a:r>
            <a:br>
              <a:rPr lang="nb-NO" sz="1400">
                <a:solidFill>
                  <a:srgbClr val="654C57"/>
                </a:solidFill>
                <a:latin typeface="Candara"/>
                <a:cs typeface="Candara"/>
              </a:rPr>
            </a:br>
            <a:r>
              <a:rPr lang="nb-NO" sz="1400">
                <a:solidFill>
                  <a:srgbClr val="654C57"/>
                </a:solidFill>
                <a:latin typeface="Candara"/>
                <a:cs typeface="Candara"/>
              </a:rPr>
              <a:t>Ole hører ikke etter</a:t>
            </a:r>
            <a:endParaRPr lang="nb-NO" sz="1400"/>
          </a:p>
        </p:txBody>
      </p:sp>
      <p:sp>
        <p:nvSpPr>
          <p:cNvPr id="3" name="Rektangel 2"/>
          <p:cNvSpPr/>
          <p:nvPr/>
        </p:nvSpPr>
        <p:spPr>
          <a:xfrm>
            <a:off x="2923696" y="2526892"/>
            <a:ext cx="1766125" cy="820249"/>
          </a:xfrm>
          <a:prstGeom prst="rect">
            <a:avLst/>
          </a:prstGeom>
          <a:gradFill flip="none" rotWithShape="1">
            <a:gsLst>
              <a:gs pos="0">
                <a:srgbClr val="EFE1C5"/>
              </a:gs>
              <a:gs pos="100000">
                <a:srgbClr val="FFFFFF"/>
              </a:gs>
            </a:gsLst>
            <a:lin ang="16200000" scaled="0"/>
            <a:tileRect/>
          </a:gradFill>
          <a:ln>
            <a:solidFill>
              <a:srgbClr val="654C57"/>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nb-NO" sz="1400">
                <a:solidFill>
                  <a:srgbClr val="654C57"/>
                </a:solidFill>
                <a:latin typeface="Candara"/>
                <a:cs typeface="Candara"/>
              </a:rPr>
              <a:t>B = tanke/fortolkning</a:t>
            </a:r>
            <a:endParaRPr lang="nb-NO" sz="1400"/>
          </a:p>
        </p:txBody>
      </p:sp>
      <p:sp>
        <p:nvSpPr>
          <p:cNvPr id="4" name="Rektangel 3"/>
          <p:cNvSpPr/>
          <p:nvPr/>
        </p:nvSpPr>
        <p:spPr>
          <a:xfrm>
            <a:off x="5066860" y="2526893"/>
            <a:ext cx="1766125" cy="1203912"/>
          </a:xfrm>
          <a:prstGeom prst="rect">
            <a:avLst/>
          </a:prstGeom>
          <a:gradFill flip="none" rotWithShape="1">
            <a:gsLst>
              <a:gs pos="0">
                <a:srgbClr val="EFE1C5"/>
              </a:gs>
              <a:gs pos="100000">
                <a:srgbClr val="FFFFFF"/>
              </a:gs>
            </a:gsLst>
            <a:lin ang="16200000" scaled="0"/>
            <a:tileRect/>
          </a:gradFill>
          <a:ln>
            <a:solidFill>
              <a:srgbClr val="654C57"/>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nb-NO" sz="1400">
                <a:solidFill>
                  <a:srgbClr val="654C57"/>
                </a:solidFill>
                <a:latin typeface="Candara"/>
                <a:cs typeface="Candara"/>
              </a:rPr>
              <a:t>C = følelse</a:t>
            </a:r>
          </a:p>
          <a:p>
            <a:pPr algn="ctr"/>
            <a:r>
              <a:rPr lang="nb-NO" sz="1400">
                <a:solidFill>
                  <a:srgbClr val="654C57"/>
                </a:solidFill>
                <a:latin typeface="Candara"/>
                <a:cs typeface="Candara"/>
              </a:rPr>
              <a:t>Håpløshet/sinne</a:t>
            </a:r>
            <a:endParaRPr lang="nb-NO" sz="1400"/>
          </a:p>
        </p:txBody>
      </p:sp>
      <p:cxnSp>
        <p:nvCxnSpPr>
          <p:cNvPr id="5" name="Rett pil 4"/>
          <p:cNvCxnSpPr/>
          <p:nvPr/>
        </p:nvCxnSpPr>
        <p:spPr>
          <a:xfrm>
            <a:off x="2540041" y="3552202"/>
            <a:ext cx="2460671" cy="13229"/>
          </a:xfrm>
          <a:prstGeom prst="straightConnector1">
            <a:avLst/>
          </a:prstGeom>
          <a:ln>
            <a:solidFill>
              <a:srgbClr val="654C57"/>
            </a:solidFill>
            <a:tailEnd type="arrow"/>
          </a:ln>
        </p:spPr>
        <p:style>
          <a:lnRef idx="2">
            <a:schemeClr val="accent1"/>
          </a:lnRef>
          <a:fillRef idx="0">
            <a:schemeClr val="accent1"/>
          </a:fillRef>
          <a:effectRef idx="1">
            <a:schemeClr val="accent1"/>
          </a:effectRef>
          <a:fontRef idx="minor">
            <a:schemeClr val="tx1"/>
          </a:fontRef>
        </p:style>
      </p:cxnSp>
      <p:sp>
        <p:nvSpPr>
          <p:cNvPr id="7" name="TekstSylinder 6"/>
          <p:cNvSpPr txBox="1"/>
          <p:nvPr/>
        </p:nvSpPr>
        <p:spPr>
          <a:xfrm>
            <a:off x="694536" y="1964626"/>
            <a:ext cx="6059069" cy="369332"/>
          </a:xfrm>
          <a:prstGeom prst="rect">
            <a:avLst/>
          </a:prstGeom>
          <a:noFill/>
        </p:spPr>
        <p:txBody>
          <a:bodyPr wrap="square" rtlCol="0">
            <a:spAutoFit/>
          </a:bodyPr>
          <a:lstStyle/>
          <a:p>
            <a:r>
              <a:rPr lang="nb-NO" b="1">
                <a:solidFill>
                  <a:srgbClr val="654C57"/>
                </a:solidFill>
                <a:latin typeface="Candara"/>
                <a:cs typeface="Candara"/>
              </a:rPr>
              <a:t>Figur 1</a:t>
            </a:r>
          </a:p>
        </p:txBody>
      </p:sp>
    </p:spTree>
    <p:extLst>
      <p:ext uri="{BB962C8B-B14F-4D97-AF65-F5344CB8AC3E}">
        <p14:creationId xmlns:p14="http://schemas.microsoft.com/office/powerpoint/2010/main" val="399423212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ktangel 1"/>
          <p:cNvSpPr/>
          <p:nvPr/>
        </p:nvSpPr>
        <p:spPr>
          <a:xfrm>
            <a:off x="770620" y="2526893"/>
            <a:ext cx="1766125" cy="1203912"/>
          </a:xfrm>
          <a:prstGeom prst="rect">
            <a:avLst/>
          </a:prstGeom>
          <a:gradFill flip="none" rotWithShape="1">
            <a:gsLst>
              <a:gs pos="0">
                <a:srgbClr val="EFE1C5"/>
              </a:gs>
              <a:gs pos="100000">
                <a:srgbClr val="FFFFFF"/>
              </a:gs>
            </a:gsLst>
            <a:lin ang="16200000" scaled="0"/>
            <a:tileRect/>
          </a:gradFill>
          <a:ln>
            <a:solidFill>
              <a:srgbClr val="654C57"/>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nb-NO" sz="1400">
                <a:solidFill>
                  <a:srgbClr val="654C57"/>
                </a:solidFill>
                <a:latin typeface="Candara"/>
                <a:cs typeface="Candara"/>
              </a:rPr>
              <a:t>A = situasjon</a:t>
            </a:r>
            <a:br>
              <a:rPr lang="nb-NO" sz="1400">
                <a:solidFill>
                  <a:srgbClr val="654C57"/>
                </a:solidFill>
                <a:latin typeface="Candara"/>
                <a:cs typeface="Candara"/>
              </a:rPr>
            </a:br>
            <a:r>
              <a:rPr lang="nb-NO" sz="1400">
                <a:solidFill>
                  <a:srgbClr val="654C57"/>
                </a:solidFill>
                <a:latin typeface="Candara"/>
                <a:cs typeface="Candara"/>
              </a:rPr>
              <a:t>Ole hører ikke etter</a:t>
            </a:r>
            <a:endParaRPr lang="nb-NO" sz="1400"/>
          </a:p>
        </p:txBody>
      </p:sp>
      <p:sp>
        <p:nvSpPr>
          <p:cNvPr id="3" name="Rektangel 2"/>
          <p:cNvSpPr/>
          <p:nvPr/>
        </p:nvSpPr>
        <p:spPr>
          <a:xfrm>
            <a:off x="2920400" y="2526892"/>
            <a:ext cx="1766125" cy="1203913"/>
          </a:xfrm>
          <a:prstGeom prst="rect">
            <a:avLst/>
          </a:prstGeom>
          <a:gradFill flip="none" rotWithShape="1">
            <a:gsLst>
              <a:gs pos="0">
                <a:srgbClr val="EFE1C5"/>
              </a:gs>
              <a:gs pos="100000">
                <a:srgbClr val="FFFFFF"/>
              </a:gs>
            </a:gsLst>
            <a:lin ang="16200000" scaled="0"/>
            <a:tileRect/>
          </a:gradFill>
          <a:ln>
            <a:solidFill>
              <a:srgbClr val="654C57"/>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nb-NO" sz="1400">
                <a:solidFill>
                  <a:srgbClr val="654C57"/>
                </a:solidFill>
                <a:latin typeface="Candara"/>
                <a:cs typeface="Candara"/>
              </a:rPr>
              <a:t>B = tanke/fortolkning</a:t>
            </a:r>
          </a:p>
          <a:p>
            <a:pPr algn="ctr"/>
            <a:r>
              <a:rPr lang="nb-NO" sz="1400">
                <a:solidFill>
                  <a:srgbClr val="654C57"/>
                </a:solidFill>
                <a:latin typeface="Candara"/>
                <a:cs typeface="Candara"/>
              </a:rPr>
              <a:t>Ingen hører på meg</a:t>
            </a:r>
          </a:p>
          <a:p>
            <a:pPr algn="ctr"/>
            <a:r>
              <a:rPr lang="nb-NO" sz="1400">
                <a:solidFill>
                  <a:srgbClr val="654C57"/>
                </a:solidFill>
                <a:latin typeface="Candara"/>
                <a:cs typeface="Candara"/>
              </a:rPr>
              <a:t>Ole er uoppdragen</a:t>
            </a:r>
          </a:p>
          <a:p>
            <a:pPr algn="ctr"/>
            <a:r>
              <a:rPr lang="nb-NO" sz="1400">
                <a:solidFill>
                  <a:srgbClr val="654C57"/>
                </a:solidFill>
                <a:latin typeface="Candara"/>
                <a:cs typeface="Candara"/>
              </a:rPr>
              <a:t>Jeg er dårlig mor</a:t>
            </a:r>
            <a:endParaRPr lang="nb-NO" sz="1400"/>
          </a:p>
        </p:txBody>
      </p:sp>
      <p:sp>
        <p:nvSpPr>
          <p:cNvPr id="4" name="Rektangel 3"/>
          <p:cNvSpPr/>
          <p:nvPr/>
        </p:nvSpPr>
        <p:spPr>
          <a:xfrm>
            <a:off x="5063564" y="2526893"/>
            <a:ext cx="1766125" cy="1203912"/>
          </a:xfrm>
          <a:prstGeom prst="rect">
            <a:avLst/>
          </a:prstGeom>
          <a:gradFill flip="none" rotWithShape="1">
            <a:gsLst>
              <a:gs pos="0">
                <a:srgbClr val="EFE1C5"/>
              </a:gs>
              <a:gs pos="100000">
                <a:srgbClr val="FFFFFF"/>
              </a:gs>
            </a:gsLst>
            <a:lin ang="16200000" scaled="0"/>
            <a:tileRect/>
          </a:gradFill>
          <a:ln>
            <a:solidFill>
              <a:srgbClr val="654C57"/>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nb-NO" sz="1400">
                <a:solidFill>
                  <a:srgbClr val="654C57"/>
                </a:solidFill>
                <a:latin typeface="Candara"/>
                <a:cs typeface="Candara"/>
              </a:rPr>
              <a:t>C = følelse</a:t>
            </a:r>
          </a:p>
          <a:p>
            <a:pPr algn="ctr"/>
            <a:r>
              <a:rPr lang="nb-NO" sz="1400">
                <a:solidFill>
                  <a:srgbClr val="654C57"/>
                </a:solidFill>
                <a:latin typeface="Candara"/>
                <a:cs typeface="Candara"/>
              </a:rPr>
              <a:t>Håpløshet/sinne</a:t>
            </a:r>
            <a:endParaRPr lang="nb-NO" sz="1400"/>
          </a:p>
        </p:txBody>
      </p:sp>
      <p:cxnSp>
        <p:nvCxnSpPr>
          <p:cNvPr id="5" name="Rett pil 4"/>
          <p:cNvCxnSpPr>
            <a:stCxn id="2" idx="3"/>
          </p:cNvCxnSpPr>
          <p:nvPr/>
        </p:nvCxnSpPr>
        <p:spPr>
          <a:xfrm>
            <a:off x="2536745" y="3128849"/>
            <a:ext cx="310891" cy="13229"/>
          </a:xfrm>
          <a:prstGeom prst="straightConnector1">
            <a:avLst/>
          </a:prstGeom>
          <a:ln>
            <a:solidFill>
              <a:srgbClr val="654C57"/>
            </a:solidFill>
            <a:tailEnd type="arrow"/>
          </a:ln>
        </p:spPr>
        <p:style>
          <a:lnRef idx="2">
            <a:schemeClr val="accent1"/>
          </a:lnRef>
          <a:fillRef idx="0">
            <a:schemeClr val="accent1"/>
          </a:fillRef>
          <a:effectRef idx="1">
            <a:schemeClr val="accent1"/>
          </a:effectRef>
          <a:fontRef idx="minor">
            <a:schemeClr val="tx1"/>
          </a:fontRef>
        </p:style>
      </p:cxnSp>
      <p:cxnSp>
        <p:nvCxnSpPr>
          <p:cNvPr id="6" name="Rett pil 5"/>
          <p:cNvCxnSpPr/>
          <p:nvPr/>
        </p:nvCxnSpPr>
        <p:spPr>
          <a:xfrm>
            <a:off x="4686525" y="3128849"/>
            <a:ext cx="310891" cy="13229"/>
          </a:xfrm>
          <a:prstGeom prst="straightConnector1">
            <a:avLst/>
          </a:prstGeom>
          <a:ln>
            <a:solidFill>
              <a:srgbClr val="654C57"/>
            </a:solidFill>
            <a:tailEnd type="arrow"/>
          </a:ln>
        </p:spPr>
        <p:style>
          <a:lnRef idx="2">
            <a:schemeClr val="accent1"/>
          </a:lnRef>
          <a:fillRef idx="0">
            <a:schemeClr val="accent1"/>
          </a:fillRef>
          <a:effectRef idx="1">
            <a:schemeClr val="accent1"/>
          </a:effectRef>
          <a:fontRef idx="minor">
            <a:schemeClr val="tx1"/>
          </a:fontRef>
        </p:style>
      </p:cxnSp>
      <p:sp>
        <p:nvSpPr>
          <p:cNvPr id="7" name="TekstSylinder 6"/>
          <p:cNvSpPr txBox="1"/>
          <p:nvPr/>
        </p:nvSpPr>
        <p:spPr>
          <a:xfrm>
            <a:off x="691240" y="1964626"/>
            <a:ext cx="6059069" cy="369332"/>
          </a:xfrm>
          <a:prstGeom prst="rect">
            <a:avLst/>
          </a:prstGeom>
          <a:noFill/>
        </p:spPr>
        <p:txBody>
          <a:bodyPr wrap="square" rtlCol="0">
            <a:spAutoFit/>
          </a:bodyPr>
          <a:lstStyle/>
          <a:p>
            <a:r>
              <a:rPr lang="nb-NO" b="1">
                <a:solidFill>
                  <a:srgbClr val="654C57"/>
                </a:solidFill>
                <a:latin typeface="Candara"/>
                <a:cs typeface="Candara"/>
              </a:rPr>
              <a:t>Figur 2</a:t>
            </a:r>
          </a:p>
        </p:txBody>
      </p:sp>
    </p:spTree>
    <p:extLst>
      <p:ext uri="{BB962C8B-B14F-4D97-AF65-F5344CB8AC3E}">
        <p14:creationId xmlns:p14="http://schemas.microsoft.com/office/powerpoint/2010/main" val="355388627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ktangel 1"/>
          <p:cNvSpPr/>
          <p:nvPr/>
        </p:nvSpPr>
        <p:spPr>
          <a:xfrm>
            <a:off x="787118" y="2526893"/>
            <a:ext cx="1766125" cy="1203912"/>
          </a:xfrm>
          <a:prstGeom prst="rect">
            <a:avLst/>
          </a:prstGeom>
          <a:gradFill flip="none" rotWithShape="1">
            <a:gsLst>
              <a:gs pos="0">
                <a:srgbClr val="EFE1C5"/>
              </a:gs>
              <a:gs pos="100000">
                <a:srgbClr val="FFFFFF"/>
              </a:gs>
            </a:gsLst>
            <a:lin ang="16200000" scaled="0"/>
            <a:tileRect/>
          </a:gradFill>
          <a:ln>
            <a:solidFill>
              <a:srgbClr val="654C57"/>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nb-NO" sz="1400">
                <a:solidFill>
                  <a:srgbClr val="654C57"/>
                </a:solidFill>
                <a:latin typeface="Candara"/>
                <a:cs typeface="Candara"/>
              </a:rPr>
              <a:t>A = situasjon</a:t>
            </a:r>
            <a:br>
              <a:rPr lang="nb-NO" sz="1400">
                <a:solidFill>
                  <a:srgbClr val="654C57"/>
                </a:solidFill>
                <a:latin typeface="Candara"/>
                <a:cs typeface="Candara"/>
              </a:rPr>
            </a:br>
            <a:r>
              <a:rPr lang="nb-NO" sz="1400">
                <a:solidFill>
                  <a:srgbClr val="654C57"/>
                </a:solidFill>
                <a:latin typeface="Candara"/>
                <a:cs typeface="Candara"/>
              </a:rPr>
              <a:t>Ole svarer ikke</a:t>
            </a:r>
            <a:endParaRPr lang="nb-NO" sz="1400"/>
          </a:p>
        </p:txBody>
      </p:sp>
      <p:sp>
        <p:nvSpPr>
          <p:cNvPr id="3" name="Rektangel 2"/>
          <p:cNvSpPr/>
          <p:nvPr/>
        </p:nvSpPr>
        <p:spPr>
          <a:xfrm>
            <a:off x="2936898" y="2526892"/>
            <a:ext cx="1766125" cy="1858788"/>
          </a:xfrm>
          <a:prstGeom prst="rect">
            <a:avLst/>
          </a:prstGeom>
          <a:gradFill flip="none" rotWithShape="1">
            <a:gsLst>
              <a:gs pos="0">
                <a:srgbClr val="EFE1C5"/>
              </a:gs>
              <a:gs pos="100000">
                <a:srgbClr val="FFFFFF"/>
              </a:gs>
            </a:gsLst>
            <a:lin ang="16200000" scaled="0"/>
            <a:tileRect/>
          </a:gradFill>
          <a:ln>
            <a:solidFill>
              <a:srgbClr val="654C57"/>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nb-NO" sz="1400">
                <a:solidFill>
                  <a:srgbClr val="654C57"/>
                </a:solidFill>
                <a:latin typeface="Candara"/>
                <a:cs typeface="Candara"/>
              </a:rPr>
              <a:t>B = tanke/fortolkning</a:t>
            </a:r>
          </a:p>
          <a:p>
            <a:pPr algn="ctr"/>
            <a:r>
              <a:rPr lang="nb-NO" sz="1400">
                <a:solidFill>
                  <a:srgbClr val="654C57"/>
                </a:solidFill>
                <a:latin typeface="Candara"/>
                <a:cs typeface="Candara"/>
              </a:rPr>
              <a:t>Jeg er en god mor i 90% av tiden</a:t>
            </a:r>
          </a:p>
          <a:p>
            <a:pPr algn="ctr"/>
            <a:r>
              <a:rPr lang="nb-NO" sz="1400">
                <a:solidFill>
                  <a:srgbClr val="654C57"/>
                </a:solidFill>
                <a:latin typeface="Candara"/>
                <a:cs typeface="Candara"/>
              </a:rPr>
              <a:t>Jeg blir respektert</a:t>
            </a:r>
          </a:p>
          <a:p>
            <a:pPr algn="ctr"/>
            <a:r>
              <a:rPr lang="nb-NO" sz="1400">
                <a:solidFill>
                  <a:srgbClr val="654C57"/>
                </a:solidFill>
                <a:latin typeface="Candara"/>
                <a:cs typeface="Candara"/>
              </a:rPr>
              <a:t>Ole er bare 5 år</a:t>
            </a:r>
          </a:p>
          <a:p>
            <a:pPr algn="ctr"/>
            <a:r>
              <a:rPr lang="nb-NO" sz="1400">
                <a:solidFill>
                  <a:srgbClr val="654C57"/>
                </a:solidFill>
                <a:latin typeface="Candara"/>
                <a:cs typeface="Candara"/>
              </a:rPr>
              <a:t>Ole er i sin egen tankeboble</a:t>
            </a:r>
            <a:endParaRPr lang="nb-NO" sz="1400"/>
          </a:p>
        </p:txBody>
      </p:sp>
      <p:sp>
        <p:nvSpPr>
          <p:cNvPr id="4" name="Rektangel 3"/>
          <p:cNvSpPr/>
          <p:nvPr/>
        </p:nvSpPr>
        <p:spPr>
          <a:xfrm>
            <a:off x="5080062" y="2526893"/>
            <a:ext cx="1766125" cy="1203912"/>
          </a:xfrm>
          <a:prstGeom prst="rect">
            <a:avLst/>
          </a:prstGeom>
          <a:gradFill flip="none" rotWithShape="1">
            <a:gsLst>
              <a:gs pos="0">
                <a:srgbClr val="EFE1C5"/>
              </a:gs>
              <a:gs pos="100000">
                <a:srgbClr val="FFFFFF"/>
              </a:gs>
            </a:gsLst>
            <a:lin ang="16200000" scaled="0"/>
            <a:tileRect/>
          </a:gradFill>
          <a:ln>
            <a:solidFill>
              <a:srgbClr val="654C57"/>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nb-NO" sz="1400">
                <a:solidFill>
                  <a:srgbClr val="654C57"/>
                </a:solidFill>
                <a:latin typeface="Candara"/>
                <a:cs typeface="Candara"/>
              </a:rPr>
              <a:t>C = følelse</a:t>
            </a:r>
          </a:p>
          <a:p>
            <a:pPr algn="ctr"/>
            <a:r>
              <a:rPr lang="nb-NO" sz="1400">
                <a:solidFill>
                  <a:srgbClr val="654C57"/>
                </a:solidFill>
                <a:latin typeface="Candara"/>
                <a:cs typeface="Candara"/>
              </a:rPr>
              <a:t>Ro/opplevelse av kontroll</a:t>
            </a:r>
            <a:endParaRPr lang="nb-NO" sz="1400"/>
          </a:p>
        </p:txBody>
      </p:sp>
      <p:cxnSp>
        <p:nvCxnSpPr>
          <p:cNvPr id="5" name="Rett pil 4"/>
          <p:cNvCxnSpPr>
            <a:stCxn id="2" idx="3"/>
          </p:cNvCxnSpPr>
          <p:nvPr/>
        </p:nvCxnSpPr>
        <p:spPr>
          <a:xfrm>
            <a:off x="2553243" y="3128849"/>
            <a:ext cx="310891" cy="13229"/>
          </a:xfrm>
          <a:prstGeom prst="straightConnector1">
            <a:avLst/>
          </a:prstGeom>
          <a:ln>
            <a:solidFill>
              <a:srgbClr val="654C57"/>
            </a:solidFill>
            <a:tailEnd type="arrow"/>
          </a:ln>
        </p:spPr>
        <p:style>
          <a:lnRef idx="2">
            <a:schemeClr val="accent1"/>
          </a:lnRef>
          <a:fillRef idx="0">
            <a:schemeClr val="accent1"/>
          </a:fillRef>
          <a:effectRef idx="1">
            <a:schemeClr val="accent1"/>
          </a:effectRef>
          <a:fontRef idx="minor">
            <a:schemeClr val="tx1"/>
          </a:fontRef>
        </p:style>
      </p:cxnSp>
      <p:cxnSp>
        <p:nvCxnSpPr>
          <p:cNvPr id="6" name="Rett pil 5"/>
          <p:cNvCxnSpPr/>
          <p:nvPr/>
        </p:nvCxnSpPr>
        <p:spPr>
          <a:xfrm>
            <a:off x="4703023" y="3128849"/>
            <a:ext cx="310891" cy="13229"/>
          </a:xfrm>
          <a:prstGeom prst="straightConnector1">
            <a:avLst/>
          </a:prstGeom>
          <a:ln>
            <a:solidFill>
              <a:srgbClr val="654C57"/>
            </a:solidFill>
            <a:tailEnd type="arrow"/>
          </a:ln>
        </p:spPr>
        <p:style>
          <a:lnRef idx="2">
            <a:schemeClr val="accent1"/>
          </a:lnRef>
          <a:fillRef idx="0">
            <a:schemeClr val="accent1"/>
          </a:fillRef>
          <a:effectRef idx="1">
            <a:schemeClr val="accent1"/>
          </a:effectRef>
          <a:fontRef idx="minor">
            <a:schemeClr val="tx1"/>
          </a:fontRef>
        </p:style>
      </p:cxnSp>
      <p:sp>
        <p:nvSpPr>
          <p:cNvPr id="7" name="TekstSylinder 6"/>
          <p:cNvSpPr txBox="1"/>
          <p:nvPr/>
        </p:nvSpPr>
        <p:spPr>
          <a:xfrm>
            <a:off x="707738" y="1964626"/>
            <a:ext cx="6059069" cy="369332"/>
          </a:xfrm>
          <a:prstGeom prst="rect">
            <a:avLst/>
          </a:prstGeom>
          <a:noFill/>
        </p:spPr>
        <p:txBody>
          <a:bodyPr wrap="square" rtlCol="0">
            <a:spAutoFit/>
          </a:bodyPr>
          <a:lstStyle/>
          <a:p>
            <a:r>
              <a:rPr lang="nb-NO" b="1">
                <a:solidFill>
                  <a:srgbClr val="654C57"/>
                </a:solidFill>
                <a:latin typeface="Candara"/>
                <a:cs typeface="Candara"/>
              </a:rPr>
              <a:t>Figur 3</a:t>
            </a:r>
          </a:p>
        </p:txBody>
      </p:sp>
    </p:spTree>
    <p:extLst>
      <p:ext uri="{BB962C8B-B14F-4D97-AF65-F5344CB8AC3E}">
        <p14:creationId xmlns:p14="http://schemas.microsoft.com/office/powerpoint/2010/main" val="41762414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ktangel 4"/>
          <p:cNvSpPr/>
          <p:nvPr/>
        </p:nvSpPr>
        <p:spPr>
          <a:xfrm>
            <a:off x="773888" y="1600807"/>
            <a:ext cx="1766125" cy="1203912"/>
          </a:xfrm>
          <a:prstGeom prst="rect">
            <a:avLst/>
          </a:prstGeom>
          <a:gradFill flip="none" rotWithShape="1">
            <a:gsLst>
              <a:gs pos="0">
                <a:srgbClr val="EFE1C5"/>
              </a:gs>
              <a:gs pos="100000">
                <a:srgbClr val="FFFFFF"/>
              </a:gs>
            </a:gsLst>
            <a:lin ang="16200000" scaled="0"/>
            <a:tileRect/>
          </a:gradFill>
          <a:ln>
            <a:solidFill>
              <a:srgbClr val="654C57"/>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nb-NO" sz="1400">
                <a:solidFill>
                  <a:srgbClr val="654C57"/>
                </a:solidFill>
                <a:latin typeface="Candara"/>
                <a:cs typeface="Candara"/>
              </a:rPr>
              <a:t>A = situasjon</a:t>
            </a:r>
          </a:p>
          <a:p>
            <a:pPr algn="ctr"/>
            <a:r>
              <a:rPr lang="nb-NO" sz="1400">
                <a:solidFill>
                  <a:srgbClr val="654C57"/>
                </a:solidFill>
                <a:latin typeface="Candara"/>
                <a:cs typeface="Candara"/>
              </a:rPr>
              <a:t>Ole hører ikke etter</a:t>
            </a:r>
          </a:p>
          <a:p>
            <a:pPr algn="ctr"/>
            <a:r>
              <a:rPr lang="nb-NO" sz="1400">
                <a:solidFill>
                  <a:srgbClr val="654C57"/>
                </a:solidFill>
                <a:latin typeface="Candara"/>
                <a:cs typeface="Candara"/>
              </a:rPr>
              <a:t>Ole hører ikke etter</a:t>
            </a:r>
            <a:endParaRPr lang="nb-NO" sz="1400"/>
          </a:p>
        </p:txBody>
      </p:sp>
      <p:sp>
        <p:nvSpPr>
          <p:cNvPr id="8" name="Rektangel 7"/>
          <p:cNvSpPr/>
          <p:nvPr/>
        </p:nvSpPr>
        <p:spPr>
          <a:xfrm>
            <a:off x="2923668" y="1600807"/>
            <a:ext cx="1766125" cy="1203912"/>
          </a:xfrm>
          <a:prstGeom prst="rect">
            <a:avLst/>
          </a:prstGeom>
          <a:gradFill flip="none" rotWithShape="1">
            <a:gsLst>
              <a:gs pos="0">
                <a:srgbClr val="EFE1C5"/>
              </a:gs>
              <a:gs pos="100000">
                <a:srgbClr val="FFFFFF"/>
              </a:gs>
            </a:gsLst>
            <a:lin ang="16200000" scaled="0"/>
            <a:tileRect/>
          </a:gradFill>
          <a:ln>
            <a:solidFill>
              <a:srgbClr val="654C57"/>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nb-NO" sz="1400">
                <a:solidFill>
                  <a:srgbClr val="654C57"/>
                </a:solidFill>
                <a:latin typeface="Candara"/>
                <a:cs typeface="Candara"/>
              </a:rPr>
              <a:t>B = tanke/fortolkning</a:t>
            </a:r>
          </a:p>
          <a:p>
            <a:pPr algn="ctr"/>
            <a:r>
              <a:rPr lang="nb-NO" sz="1400">
                <a:solidFill>
                  <a:srgbClr val="654C57"/>
                </a:solidFill>
                <a:latin typeface="Candara"/>
                <a:cs typeface="Candara"/>
              </a:rPr>
              <a:t>Ingen hører på meg</a:t>
            </a:r>
          </a:p>
          <a:p>
            <a:pPr algn="ctr"/>
            <a:r>
              <a:rPr lang="nb-NO" sz="1400">
                <a:solidFill>
                  <a:srgbClr val="654C57"/>
                </a:solidFill>
                <a:latin typeface="Candara"/>
                <a:cs typeface="Candara"/>
              </a:rPr>
              <a:t>Jeg er dårlig mor</a:t>
            </a:r>
            <a:endParaRPr lang="nb-NO" sz="1400"/>
          </a:p>
        </p:txBody>
      </p:sp>
      <p:sp>
        <p:nvSpPr>
          <p:cNvPr id="9" name="Rektangel 8"/>
          <p:cNvSpPr/>
          <p:nvPr/>
        </p:nvSpPr>
        <p:spPr>
          <a:xfrm>
            <a:off x="5066832" y="1600807"/>
            <a:ext cx="1766125" cy="1203912"/>
          </a:xfrm>
          <a:prstGeom prst="rect">
            <a:avLst/>
          </a:prstGeom>
          <a:gradFill flip="none" rotWithShape="1">
            <a:gsLst>
              <a:gs pos="0">
                <a:srgbClr val="EFE1C5"/>
              </a:gs>
              <a:gs pos="100000">
                <a:srgbClr val="FFFFFF"/>
              </a:gs>
            </a:gsLst>
            <a:lin ang="16200000" scaled="0"/>
            <a:tileRect/>
          </a:gradFill>
          <a:ln>
            <a:solidFill>
              <a:srgbClr val="654C57"/>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nb-NO" sz="1400">
                <a:solidFill>
                  <a:srgbClr val="654C57"/>
                </a:solidFill>
                <a:latin typeface="Candara"/>
                <a:cs typeface="Candara"/>
              </a:rPr>
              <a:t>C = følelse</a:t>
            </a:r>
          </a:p>
          <a:p>
            <a:pPr algn="ctr"/>
            <a:r>
              <a:rPr lang="nb-NO" sz="1400">
                <a:solidFill>
                  <a:srgbClr val="654C57"/>
                </a:solidFill>
                <a:latin typeface="Candara"/>
                <a:cs typeface="Candara"/>
              </a:rPr>
              <a:t>Sinne</a:t>
            </a:r>
          </a:p>
          <a:p>
            <a:pPr algn="ctr"/>
            <a:r>
              <a:rPr lang="nb-NO" sz="1400">
                <a:solidFill>
                  <a:srgbClr val="654C57"/>
                </a:solidFill>
                <a:latin typeface="Candara"/>
                <a:cs typeface="Candara"/>
              </a:rPr>
              <a:t>Sinne</a:t>
            </a:r>
            <a:endParaRPr lang="nb-NO" sz="1400"/>
          </a:p>
        </p:txBody>
      </p:sp>
      <p:sp>
        <p:nvSpPr>
          <p:cNvPr id="10" name="Rektangel 9"/>
          <p:cNvSpPr/>
          <p:nvPr/>
        </p:nvSpPr>
        <p:spPr>
          <a:xfrm>
            <a:off x="773889" y="3194999"/>
            <a:ext cx="6059068" cy="1038539"/>
          </a:xfrm>
          <a:prstGeom prst="rect">
            <a:avLst/>
          </a:prstGeom>
          <a:gradFill flip="none" rotWithShape="1">
            <a:gsLst>
              <a:gs pos="0">
                <a:srgbClr val="EFE1C5"/>
              </a:gs>
              <a:gs pos="100000">
                <a:srgbClr val="FFFFFF"/>
              </a:gs>
            </a:gsLst>
            <a:lin ang="16200000" scaled="0"/>
            <a:tileRect/>
          </a:gradFill>
          <a:ln>
            <a:solidFill>
              <a:srgbClr val="654C57"/>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nb-NO" sz="1200">
                <a:solidFill>
                  <a:srgbClr val="654C57"/>
                </a:solidFill>
                <a:latin typeface="Candara"/>
                <a:cs typeface="Candara"/>
              </a:rPr>
              <a:t>Holdninger: Hvis ikke alt er perfekt, er jeg ikke bra nok.</a:t>
            </a:r>
            <a:endParaRPr lang="nb-NO" sz="1200"/>
          </a:p>
        </p:txBody>
      </p:sp>
      <p:sp>
        <p:nvSpPr>
          <p:cNvPr id="11" name="Rektangel 10"/>
          <p:cNvSpPr/>
          <p:nvPr/>
        </p:nvSpPr>
        <p:spPr>
          <a:xfrm>
            <a:off x="773889" y="4637048"/>
            <a:ext cx="6059068" cy="1038539"/>
          </a:xfrm>
          <a:prstGeom prst="rect">
            <a:avLst/>
          </a:prstGeom>
          <a:gradFill flip="none" rotWithShape="1">
            <a:gsLst>
              <a:gs pos="0">
                <a:srgbClr val="EFE1C5"/>
              </a:gs>
              <a:gs pos="100000">
                <a:srgbClr val="FFFFFF"/>
              </a:gs>
            </a:gsLst>
            <a:lin ang="16200000" scaled="0"/>
            <a:tileRect/>
          </a:gradFill>
          <a:ln>
            <a:solidFill>
              <a:srgbClr val="654C57"/>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nb-NO" sz="1200" dirty="0">
                <a:solidFill>
                  <a:srgbClr val="654C57"/>
                </a:solidFill>
                <a:latin typeface="Candara"/>
                <a:cs typeface="Candara"/>
              </a:rPr>
              <a:t>Leveregel: </a:t>
            </a:r>
            <a:r>
              <a:rPr lang="nb-NO" sz="1200" dirty="0" smtClean="0">
                <a:solidFill>
                  <a:srgbClr val="654C57"/>
                </a:solidFill>
                <a:latin typeface="Candara"/>
                <a:cs typeface="Candara"/>
              </a:rPr>
              <a:t> </a:t>
            </a:r>
            <a:r>
              <a:rPr lang="nb-NO" sz="1200" dirty="0">
                <a:solidFill>
                  <a:srgbClr val="654C57"/>
                </a:solidFill>
                <a:latin typeface="Candara"/>
                <a:cs typeface="Candara"/>
              </a:rPr>
              <a:t>jeg er utilstrekkelig.</a:t>
            </a:r>
            <a:endParaRPr lang="nb-NO" sz="1200" dirty="0"/>
          </a:p>
        </p:txBody>
      </p:sp>
      <p:cxnSp>
        <p:nvCxnSpPr>
          <p:cNvPr id="14" name="Rett pil 13"/>
          <p:cNvCxnSpPr>
            <a:stCxn id="5" idx="3"/>
          </p:cNvCxnSpPr>
          <p:nvPr/>
        </p:nvCxnSpPr>
        <p:spPr>
          <a:xfrm>
            <a:off x="2540013" y="2202763"/>
            <a:ext cx="310891" cy="13229"/>
          </a:xfrm>
          <a:prstGeom prst="straightConnector1">
            <a:avLst/>
          </a:prstGeom>
          <a:ln>
            <a:solidFill>
              <a:srgbClr val="654C57"/>
            </a:solidFill>
            <a:tailEnd type="arrow"/>
          </a:ln>
        </p:spPr>
        <p:style>
          <a:lnRef idx="2">
            <a:schemeClr val="accent1"/>
          </a:lnRef>
          <a:fillRef idx="0">
            <a:schemeClr val="accent1"/>
          </a:fillRef>
          <a:effectRef idx="1">
            <a:schemeClr val="accent1"/>
          </a:effectRef>
          <a:fontRef idx="minor">
            <a:schemeClr val="tx1"/>
          </a:fontRef>
        </p:style>
      </p:cxnSp>
      <p:cxnSp>
        <p:nvCxnSpPr>
          <p:cNvPr id="15" name="Rett pil 14"/>
          <p:cNvCxnSpPr/>
          <p:nvPr/>
        </p:nvCxnSpPr>
        <p:spPr>
          <a:xfrm>
            <a:off x="4689793" y="2202763"/>
            <a:ext cx="310891" cy="13229"/>
          </a:xfrm>
          <a:prstGeom prst="straightConnector1">
            <a:avLst/>
          </a:prstGeom>
          <a:ln>
            <a:solidFill>
              <a:srgbClr val="654C57"/>
            </a:solidFill>
            <a:tailEnd type="arrow"/>
          </a:ln>
        </p:spPr>
        <p:style>
          <a:lnRef idx="2">
            <a:schemeClr val="accent1"/>
          </a:lnRef>
          <a:fillRef idx="0">
            <a:schemeClr val="accent1"/>
          </a:fillRef>
          <a:effectRef idx="1">
            <a:schemeClr val="accent1"/>
          </a:effectRef>
          <a:fontRef idx="minor">
            <a:schemeClr val="tx1"/>
          </a:fontRef>
        </p:style>
      </p:cxnSp>
      <p:cxnSp>
        <p:nvCxnSpPr>
          <p:cNvPr id="16" name="Rett pil 15"/>
          <p:cNvCxnSpPr/>
          <p:nvPr/>
        </p:nvCxnSpPr>
        <p:spPr>
          <a:xfrm rot="16200000">
            <a:off x="3644671" y="3026315"/>
            <a:ext cx="310891" cy="13229"/>
          </a:xfrm>
          <a:prstGeom prst="straightConnector1">
            <a:avLst/>
          </a:prstGeom>
          <a:ln>
            <a:solidFill>
              <a:srgbClr val="654C57"/>
            </a:solidFill>
            <a:tailEnd type="arrow"/>
          </a:ln>
        </p:spPr>
        <p:style>
          <a:lnRef idx="2">
            <a:schemeClr val="accent1"/>
          </a:lnRef>
          <a:fillRef idx="0">
            <a:schemeClr val="accent1"/>
          </a:fillRef>
          <a:effectRef idx="1">
            <a:schemeClr val="accent1"/>
          </a:effectRef>
          <a:fontRef idx="minor">
            <a:schemeClr val="tx1"/>
          </a:fontRef>
        </p:style>
      </p:cxnSp>
      <p:cxnSp>
        <p:nvCxnSpPr>
          <p:cNvPr id="17" name="Rett pil 16"/>
          <p:cNvCxnSpPr/>
          <p:nvPr/>
        </p:nvCxnSpPr>
        <p:spPr>
          <a:xfrm rot="16200000">
            <a:off x="3644671" y="4455134"/>
            <a:ext cx="310891" cy="13229"/>
          </a:xfrm>
          <a:prstGeom prst="straightConnector1">
            <a:avLst/>
          </a:prstGeom>
          <a:ln>
            <a:solidFill>
              <a:srgbClr val="654C57"/>
            </a:solidFill>
            <a:tailEnd type="arrow"/>
          </a:ln>
        </p:spPr>
        <p:style>
          <a:lnRef idx="2">
            <a:schemeClr val="accent1"/>
          </a:lnRef>
          <a:fillRef idx="0">
            <a:schemeClr val="accent1"/>
          </a:fillRef>
          <a:effectRef idx="1">
            <a:schemeClr val="accent1"/>
          </a:effectRef>
          <a:fontRef idx="minor">
            <a:schemeClr val="tx1"/>
          </a:fontRef>
        </p:style>
      </p:cxnSp>
      <p:sp>
        <p:nvSpPr>
          <p:cNvPr id="18" name="TekstSylinder 17"/>
          <p:cNvSpPr txBox="1"/>
          <p:nvPr/>
        </p:nvSpPr>
        <p:spPr>
          <a:xfrm>
            <a:off x="694508" y="1038540"/>
            <a:ext cx="6059069" cy="369332"/>
          </a:xfrm>
          <a:prstGeom prst="rect">
            <a:avLst/>
          </a:prstGeom>
          <a:noFill/>
        </p:spPr>
        <p:txBody>
          <a:bodyPr wrap="square" rtlCol="0">
            <a:spAutoFit/>
          </a:bodyPr>
          <a:lstStyle/>
          <a:p>
            <a:r>
              <a:rPr lang="nb-NO" b="1">
                <a:solidFill>
                  <a:srgbClr val="654C57"/>
                </a:solidFill>
                <a:latin typeface="Candara"/>
                <a:cs typeface="Candara"/>
              </a:rPr>
              <a:t>Kognitiv modell for sinnemestring</a:t>
            </a:r>
          </a:p>
        </p:txBody>
      </p:sp>
      <p:sp>
        <p:nvSpPr>
          <p:cNvPr id="12" name="Rektangel 11"/>
          <p:cNvSpPr/>
          <p:nvPr/>
        </p:nvSpPr>
        <p:spPr>
          <a:xfrm>
            <a:off x="6885871" y="1475122"/>
            <a:ext cx="1270020" cy="1203912"/>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rtlCol="0" anchor="ctr"/>
          <a:lstStyle/>
          <a:p>
            <a:r>
              <a:rPr lang="nb-NO" sz="1400">
                <a:solidFill>
                  <a:srgbClr val="654C57"/>
                </a:solidFill>
                <a:latin typeface="Candara"/>
                <a:cs typeface="Candara"/>
              </a:rPr>
              <a:t>Skalering</a:t>
            </a:r>
          </a:p>
          <a:p>
            <a:r>
              <a:rPr lang="nb-NO" sz="1400">
                <a:solidFill>
                  <a:srgbClr val="654C57"/>
                </a:solidFill>
                <a:latin typeface="Candara"/>
                <a:cs typeface="Candara"/>
              </a:rPr>
              <a:t>i timen</a:t>
            </a:r>
          </a:p>
          <a:p>
            <a:r>
              <a:rPr lang="nb-NO" sz="1400">
                <a:solidFill>
                  <a:srgbClr val="654C57"/>
                </a:solidFill>
                <a:latin typeface="Candara"/>
                <a:cs typeface="Candara"/>
              </a:rPr>
              <a:t>2</a:t>
            </a:r>
          </a:p>
          <a:p>
            <a:r>
              <a:rPr lang="nb-NO" sz="1400">
                <a:solidFill>
                  <a:srgbClr val="654C57"/>
                </a:solidFill>
                <a:latin typeface="Candara"/>
                <a:cs typeface="Candara"/>
              </a:rPr>
              <a:t>3</a:t>
            </a:r>
            <a:endParaRPr lang="nb-NO" sz="1400"/>
          </a:p>
        </p:txBody>
      </p:sp>
    </p:spTree>
    <p:extLst>
      <p:ext uri="{BB962C8B-B14F-4D97-AF65-F5344CB8AC3E}">
        <p14:creationId xmlns:p14="http://schemas.microsoft.com/office/powerpoint/2010/main" val="129170806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de 3" descr="littsint-tunell-5.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0051" y="926005"/>
            <a:ext cx="8714771" cy="4715685"/>
          </a:xfrm>
          <a:prstGeom prst="rect">
            <a:avLst/>
          </a:prstGeom>
        </p:spPr>
      </p:pic>
    </p:spTree>
    <p:extLst>
      <p:ext uri="{BB962C8B-B14F-4D97-AF65-F5344CB8AC3E}">
        <p14:creationId xmlns:p14="http://schemas.microsoft.com/office/powerpoint/2010/main" val="14199440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Medias voldsfokus</a:t>
            </a:r>
          </a:p>
        </p:txBody>
      </p:sp>
      <p:sp>
        <p:nvSpPr>
          <p:cNvPr id="3" name="Plassholder for innhold 2"/>
          <p:cNvSpPr>
            <a:spLocks noGrp="1"/>
          </p:cNvSpPr>
          <p:nvPr>
            <p:ph idx="1"/>
          </p:nvPr>
        </p:nvSpPr>
        <p:spPr/>
        <p:txBody>
          <a:bodyPr>
            <a:normAutofit/>
          </a:bodyPr>
          <a:lstStyle/>
          <a:p>
            <a:r>
              <a:rPr lang="nb-NO" dirty="0"/>
              <a:t>Nasjonale media har i hovedsak rettet fokus på grov vold og drap innen parforhold</a:t>
            </a:r>
          </a:p>
          <a:p>
            <a:r>
              <a:rPr lang="nb-NO" dirty="0"/>
              <a:t>En utilsiktet konsekvens av dette fokuset kan være at grov vold blir definisjonen av vold i nære relasjoner </a:t>
            </a:r>
          </a:p>
          <a:p>
            <a:r>
              <a:rPr lang="nb-NO" dirty="0"/>
              <a:t>Foreldre og partnere opplever den offentlige mediedefinisjonen av vold som fremmed og ikke som en del av deres hverdag</a:t>
            </a:r>
          </a:p>
          <a:p>
            <a:r>
              <a:rPr lang="nb-NO" dirty="0"/>
              <a:t>Dette kan føre til at foreldre ikke tar opp sinnemestring og vold på helsestasjonen, hos fastlegen, på familievernkontoret, hos barnevernet, BUP og VOP</a:t>
            </a:r>
          </a:p>
        </p:txBody>
      </p:sp>
    </p:spTree>
    <p:extLst>
      <p:ext uri="{BB962C8B-B14F-4D97-AF65-F5344CB8AC3E}">
        <p14:creationId xmlns:p14="http://schemas.microsoft.com/office/powerpoint/2010/main" val="257077079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Beregnende vs affektstyrt vold</a:t>
            </a:r>
          </a:p>
        </p:txBody>
      </p:sp>
      <p:sp>
        <p:nvSpPr>
          <p:cNvPr id="3" name="Plassholder for innhold 2"/>
          <p:cNvSpPr>
            <a:spLocks noGrp="1"/>
          </p:cNvSpPr>
          <p:nvPr>
            <p:ph idx="1"/>
          </p:nvPr>
        </p:nvSpPr>
        <p:spPr/>
        <p:txBody>
          <a:bodyPr>
            <a:normAutofit/>
          </a:bodyPr>
          <a:lstStyle/>
          <a:p>
            <a:r>
              <a:rPr lang="nb-NO"/>
              <a:t>Vold i nære relasjoner blir ofte assosiert med beregnede vold (psykopati) med liten innlevelse overfor offer og lav motivasjon for behandling</a:t>
            </a:r>
          </a:p>
          <a:p>
            <a:r>
              <a:rPr lang="nb-NO"/>
              <a:t>Av de 80 siste voldssaker ved familievernkontoret i Molde bar ca 15% preg av å være beregnende vold. </a:t>
            </a:r>
          </a:p>
          <a:p>
            <a:r>
              <a:rPr lang="nb-NO"/>
              <a:t>De resterende bar preg av affektstyrt vold der utøver er fortvilet over at han/hun mister kontroll over sinne, har innlevelse overfor offer, og kjenner ansvar for handlingene sine</a:t>
            </a:r>
          </a:p>
          <a:p>
            <a:endParaRPr lang="nb-NO"/>
          </a:p>
          <a:p>
            <a:endParaRPr lang="nb-NO"/>
          </a:p>
        </p:txBody>
      </p:sp>
    </p:spTree>
    <p:extLst>
      <p:ext uri="{BB962C8B-B14F-4D97-AF65-F5344CB8AC3E}">
        <p14:creationId xmlns:p14="http://schemas.microsoft.com/office/powerpoint/2010/main" val="294648557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normAutofit/>
          </a:bodyPr>
          <a:lstStyle/>
          <a:p>
            <a:r>
              <a:rPr lang="nb-NO"/>
              <a:t>Utbredelse av vold mot barn i Norge</a:t>
            </a:r>
          </a:p>
        </p:txBody>
      </p:sp>
      <p:sp>
        <p:nvSpPr>
          <p:cNvPr id="3" name="Plassholder for innhold 2"/>
          <p:cNvSpPr>
            <a:spLocks noGrp="1"/>
          </p:cNvSpPr>
          <p:nvPr>
            <p:ph idx="1"/>
          </p:nvPr>
        </p:nvSpPr>
        <p:spPr/>
        <p:txBody>
          <a:bodyPr>
            <a:normAutofit/>
          </a:bodyPr>
          <a:lstStyle/>
          <a:p>
            <a:r>
              <a:rPr lang="nb-NO" dirty="0"/>
              <a:t>Mossige (2007, NOVA rapport) fant i en spørreundersøkelse av 7033 avgangselever i videregående skole:</a:t>
            </a:r>
          </a:p>
          <a:p>
            <a:pPr lvl="1"/>
            <a:r>
              <a:rPr lang="nb-NO" dirty="0"/>
              <a:t>4</a:t>
            </a:r>
            <a:r>
              <a:rPr lang="nb-NO" dirty="0" smtClean="0"/>
              <a:t>% </a:t>
            </a:r>
            <a:r>
              <a:rPr lang="nb-NO" dirty="0"/>
              <a:t>av ungdommene hadde opplevd grov vold fra foreldre. </a:t>
            </a:r>
            <a:br>
              <a:rPr lang="nb-NO" dirty="0"/>
            </a:br>
            <a:r>
              <a:rPr lang="nb-NO" dirty="0" smtClean="0"/>
              <a:t>(slått med knyttneve, fått juling) </a:t>
            </a:r>
            <a:r>
              <a:rPr lang="nb-NO" dirty="0"/>
              <a:t>Mor og far utøvde like mye grov vold mot ungdommene</a:t>
            </a:r>
          </a:p>
          <a:p>
            <a:pPr lvl="1"/>
            <a:r>
              <a:rPr lang="nb-NO" dirty="0"/>
              <a:t>19% av ungdommene rapporterte mild vold fra mor </a:t>
            </a:r>
            <a:br>
              <a:rPr lang="nb-NO" dirty="0"/>
            </a:br>
            <a:r>
              <a:rPr lang="nb-NO" dirty="0" smtClean="0"/>
              <a:t>(slått med flat hand, ristet voldsomt, kløpet </a:t>
            </a:r>
            <a:r>
              <a:rPr lang="nb-NO" dirty="0" err="1" smtClean="0"/>
              <a:t>etc</a:t>
            </a:r>
            <a:r>
              <a:rPr lang="nb-NO" dirty="0" smtClean="0"/>
              <a:t>)</a:t>
            </a:r>
            <a:endParaRPr lang="nb-NO" dirty="0"/>
          </a:p>
          <a:p>
            <a:pPr lvl="1"/>
            <a:r>
              <a:rPr lang="nb-NO" dirty="0"/>
              <a:t>13% av ungdommene rapporterte mild vold fra far</a:t>
            </a:r>
          </a:p>
          <a:p>
            <a:endParaRPr lang="nb-NO" dirty="0"/>
          </a:p>
          <a:p>
            <a:endParaRPr lang="nb-NO" dirty="0"/>
          </a:p>
        </p:txBody>
      </p:sp>
    </p:spTree>
    <p:extLst>
      <p:ext uri="{BB962C8B-B14F-4D97-AF65-F5344CB8AC3E}">
        <p14:creationId xmlns:p14="http://schemas.microsoft.com/office/powerpoint/2010/main" val="285068651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normAutofit fontScale="90000"/>
          </a:bodyPr>
          <a:lstStyle/>
          <a:p>
            <a:r>
              <a:rPr lang="nb-NO"/>
              <a:t>Felittis 2009; </a:t>
            </a:r>
            <a:br>
              <a:rPr lang="nb-NO"/>
            </a:br>
            <a:r>
              <a:rPr lang="nb-NO"/>
              <a:t>The adverse childhood experiences study</a:t>
            </a:r>
          </a:p>
        </p:txBody>
      </p:sp>
      <p:sp>
        <p:nvSpPr>
          <p:cNvPr id="3" name="Plassholder for innhold 2"/>
          <p:cNvSpPr>
            <a:spLocks noGrp="1"/>
          </p:cNvSpPr>
          <p:nvPr>
            <p:ph idx="1"/>
          </p:nvPr>
        </p:nvSpPr>
        <p:spPr/>
        <p:txBody>
          <a:bodyPr/>
          <a:lstStyle/>
          <a:p>
            <a:r>
              <a:rPr lang="nb-NO"/>
              <a:t>Har fulgt 17 000 personer over 15 år</a:t>
            </a:r>
          </a:p>
          <a:p>
            <a:r>
              <a:rPr lang="nb-NO"/>
              <a:t>Viser sterke sammenhenger mellom livsbelastninger i barndomen (vold, misbruk) og fysiske og psykiske lidelser i voksen alder.</a:t>
            </a:r>
          </a:p>
          <a:p>
            <a:r>
              <a:rPr lang="nb-NO"/>
              <a:t>Å vokse opp som vitne til, eller bli utsatt for vold, er den sterkeste helsemessige rissikofaktor for tidlig død (20 årene). Dødsårsaken kan like gjerne være kreft som overdose.</a:t>
            </a:r>
          </a:p>
          <a:p>
            <a:endParaRPr lang="nb-NO"/>
          </a:p>
          <a:p>
            <a:endParaRPr lang="nb-NO"/>
          </a:p>
        </p:txBody>
      </p:sp>
    </p:spTree>
    <p:extLst>
      <p:ext uri="{BB962C8B-B14F-4D97-AF65-F5344CB8AC3E}">
        <p14:creationId xmlns:p14="http://schemas.microsoft.com/office/powerpoint/2010/main" val="405385884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Da lykkeliten kom til verden</a:t>
            </a:r>
          </a:p>
        </p:txBody>
      </p:sp>
      <p:sp>
        <p:nvSpPr>
          <p:cNvPr id="3" name="Plassholder for innhold 2"/>
          <p:cNvSpPr>
            <a:spLocks noGrp="1"/>
          </p:cNvSpPr>
          <p:nvPr>
            <p:ph idx="1"/>
          </p:nvPr>
        </p:nvSpPr>
        <p:spPr/>
        <p:txBody>
          <a:bodyPr/>
          <a:lstStyle/>
          <a:p>
            <a:r>
              <a:rPr lang="nb-NO"/>
              <a:t>Den Norske legeforening har utarbeidet en rapport (2010) på bakgrunn av bla ACE studiet.</a:t>
            </a:r>
          </a:p>
          <a:p>
            <a:r>
              <a:rPr lang="nb-NO"/>
              <a:t>«Resultatene fra ACE studiet viser at virkningen av negative erfaringer i barndommen er sterke, akkumulerende og avgjørende for senere helseproblemer og for tidlig død».</a:t>
            </a:r>
          </a:p>
          <a:p>
            <a:r>
              <a:rPr lang="nb-NO"/>
              <a:t>«Det innebærer at mange vanlige lidelser i voksen alder må tolkes som et resultat av forhold i barndommen, og at nødvendige forebyggende og behandlende tiltak innrettes deretter».</a:t>
            </a:r>
          </a:p>
          <a:p>
            <a:endParaRPr lang="nb-NO"/>
          </a:p>
          <a:p>
            <a:endParaRPr lang="nb-NO"/>
          </a:p>
        </p:txBody>
      </p:sp>
    </p:spTree>
    <p:extLst>
      <p:ext uri="{BB962C8B-B14F-4D97-AF65-F5344CB8AC3E}">
        <p14:creationId xmlns:p14="http://schemas.microsoft.com/office/powerpoint/2010/main" val="73121271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Også mild vold skader barn</a:t>
            </a:r>
          </a:p>
        </p:txBody>
      </p:sp>
      <p:sp>
        <p:nvSpPr>
          <p:cNvPr id="3" name="Plassholder for innhold 2"/>
          <p:cNvSpPr>
            <a:spLocks noGrp="1"/>
          </p:cNvSpPr>
          <p:nvPr>
            <p:ph idx="1"/>
          </p:nvPr>
        </p:nvSpPr>
        <p:spPr/>
        <p:txBody>
          <a:bodyPr>
            <a:normAutofit/>
          </a:bodyPr>
          <a:lstStyle/>
          <a:p>
            <a:r>
              <a:rPr lang="nb-NO"/>
              <a:t>Kirkengen (2009) Hvorfor krenkede barn blir syke voksne</a:t>
            </a:r>
          </a:p>
          <a:p>
            <a:r>
              <a:rPr lang="nb-NO"/>
              <a:t>UFORUTSIGBARE reaksjoner fra voksne, i form av vold og ukontrollerbart sinne, skaper avmakt og helseskade over tid hos barn, selv om volden der og da ikke gir fysiske skader</a:t>
            </a:r>
          </a:p>
          <a:p>
            <a:r>
              <a:rPr lang="nb-NO"/>
              <a:t>Å leve i beredskap svekker immunforsvaret øker risikoen for kreft, hjerte kar lidelser til rus og psykiske problemer</a:t>
            </a:r>
          </a:p>
          <a:p>
            <a:r>
              <a:rPr lang="nb-NO"/>
              <a:t>Å leve i beredskap/ stress øker kortisol nivået og skaper en nevrotoksisk tilstand i hjernen, som skaper celledød og forsinker normal utvikling av hjernen</a:t>
            </a:r>
          </a:p>
          <a:p>
            <a:endParaRPr lang="nb-NO"/>
          </a:p>
          <a:p>
            <a:endParaRPr lang="nb-NO"/>
          </a:p>
        </p:txBody>
      </p:sp>
    </p:spTree>
    <p:extLst>
      <p:ext uri="{BB962C8B-B14F-4D97-AF65-F5344CB8AC3E}">
        <p14:creationId xmlns:p14="http://schemas.microsoft.com/office/powerpoint/2010/main" val="186784245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Kirkengen (2009) spør i sin doktorgrad;</a:t>
            </a:r>
          </a:p>
        </p:txBody>
      </p:sp>
      <p:sp>
        <p:nvSpPr>
          <p:cNvPr id="3" name="Plassholder for innhold 2"/>
          <p:cNvSpPr>
            <a:spLocks noGrp="1"/>
          </p:cNvSpPr>
          <p:nvPr>
            <p:ph idx="1"/>
          </p:nvPr>
        </p:nvSpPr>
        <p:spPr/>
        <p:txBody>
          <a:bodyPr/>
          <a:lstStyle/>
          <a:p>
            <a:r>
              <a:rPr lang="nb-NO"/>
              <a:t>«hvilke tanker og begreper om menneskelige erfaringer og menneskers kropper må humanmedisinen utvikle slik at helsepersonell kan begripe hvordan krenkelser som ikke drepte barnet, likevel dreper den voksne som har vært dette barn.»</a:t>
            </a:r>
          </a:p>
          <a:p>
            <a:pPr marL="0" indent="0">
              <a:buNone/>
            </a:pPr>
            <a:endParaRPr lang="nb-NO"/>
          </a:p>
        </p:txBody>
      </p:sp>
    </p:spTree>
    <p:extLst>
      <p:ext uri="{BB962C8B-B14F-4D97-AF65-F5344CB8AC3E}">
        <p14:creationId xmlns:p14="http://schemas.microsoft.com/office/powerpoint/2010/main" val="82679094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222</TotalTime>
  <Words>1331</Words>
  <Application>Microsoft Office PowerPoint</Application>
  <PresentationFormat>Skjermfremvisning (4:3)</PresentationFormat>
  <Paragraphs>139</Paragraphs>
  <Slides>28</Slides>
  <Notes>0</Notes>
  <HiddenSlides>0</HiddenSlides>
  <MMClips>0</MMClips>
  <ScaleCrop>false</ScaleCrop>
  <HeadingPairs>
    <vt:vector size="4" baseType="variant">
      <vt:variant>
        <vt:lpstr>Tema</vt:lpstr>
      </vt:variant>
      <vt:variant>
        <vt:i4>1</vt:i4>
      </vt:variant>
      <vt:variant>
        <vt:lpstr>Lysbildetitler</vt:lpstr>
      </vt:variant>
      <vt:variant>
        <vt:i4>28</vt:i4>
      </vt:variant>
    </vt:vector>
  </HeadingPairs>
  <TitlesOfParts>
    <vt:vector size="29" baseType="lpstr">
      <vt:lpstr>Office-tema</vt:lpstr>
      <vt:lpstr>ABC i sinnemestring  for foreldre  </vt:lpstr>
      <vt:lpstr>Voldsregistrering </vt:lpstr>
      <vt:lpstr>Medias voldsfokus</vt:lpstr>
      <vt:lpstr>Beregnende vs affektstyrt vold</vt:lpstr>
      <vt:lpstr>Utbredelse av vold mot barn i Norge</vt:lpstr>
      <vt:lpstr>Felittis 2009;  The adverse childhood experiences study</vt:lpstr>
      <vt:lpstr>Da lykkeliten kom til verden</vt:lpstr>
      <vt:lpstr>Også mild vold skader barn</vt:lpstr>
      <vt:lpstr>Kirkengen (2009) spør i sin doktorgrad;</vt:lpstr>
      <vt:lpstr>Sinnemestring;  et naturlig tema i samtale med foreldre</vt:lpstr>
      <vt:lpstr>Foreldre ønsker barna det beste</vt:lpstr>
      <vt:lpstr>Sinnemestring</vt:lpstr>
      <vt:lpstr>Foreldrenes historie</vt:lpstr>
      <vt:lpstr>Vår indre dialog</vt:lpstr>
      <vt:lpstr>A-B-C modellen Situasjon, tanker og følelser</vt:lpstr>
      <vt:lpstr>Vi snakker med oss selv hele tiden</vt:lpstr>
      <vt:lpstr>Sentrale begreper innen kognitiv terapi</vt:lpstr>
      <vt:lpstr>Negative automatiske tanker  aktiverer negative leveregler</vt:lpstr>
      <vt:lpstr>Spark i leggen</vt:lpstr>
      <vt:lpstr>Arbeid med foreldres sinnemestring </vt:lpstr>
      <vt:lpstr>Hjemmelekse</vt:lpstr>
      <vt:lpstr>Samspill mellom terapi timer og hjemmelekse</vt:lpstr>
      <vt:lpstr>Mening som tema i terapien</vt:lpstr>
      <vt:lpstr>PowerPoint-presentasjon</vt:lpstr>
      <vt:lpstr>PowerPoint-presentasjon</vt:lpstr>
      <vt:lpstr>PowerPoint-presentasjon</vt:lpstr>
      <vt:lpstr>PowerPoint-presentasjon</vt:lpstr>
      <vt:lpstr>PowerPoint-presentasjon</vt:lpstr>
    </vt:vector>
  </TitlesOfParts>
  <Company>BUFETAT</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ABC i sinnemestring</dc:title>
  <dc:subject>for foreldre - del 1</dc:subject>
  <dc:creator>Steinar Sunde</dc:creator>
  <cp:lastModifiedBy>Steinar Sunde</cp:lastModifiedBy>
  <cp:revision>67</cp:revision>
  <cp:lastPrinted>2017-05-30T06:41:05Z</cp:lastPrinted>
  <dcterms:created xsi:type="dcterms:W3CDTF">2014-01-24T11:59:37Z</dcterms:created>
  <dcterms:modified xsi:type="dcterms:W3CDTF">2017-05-30T06:45:03Z</dcterms:modified>
</cp:coreProperties>
</file>