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9" r:id="rId12"/>
    <p:sldId id="300" r:id="rId13"/>
    <p:sldId id="286" r:id="rId14"/>
    <p:sldId id="301" r:id="rId15"/>
    <p:sldId id="305" r:id="rId16"/>
    <p:sldId id="271" r:id="rId17"/>
    <p:sldId id="275" r:id="rId18"/>
    <p:sldId id="277" r:id="rId19"/>
    <p:sldId id="280" r:id="rId20"/>
    <p:sldId id="281" r:id="rId21"/>
    <p:sldId id="303" r:id="rId22"/>
    <p:sldId id="304" r:id="rId23"/>
    <p:sldId id="290" r:id="rId24"/>
    <p:sldId id="287" r:id="rId25"/>
    <p:sldId id="282" r:id="rId26"/>
    <p:sldId id="285" r:id="rId27"/>
  </p:sldIdLst>
  <p:sldSz cx="9144000" cy="6858000" type="screen4x3"/>
  <p:notesSz cx="6805613" cy="9944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74" autoAdjust="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96B46-5719-405F-8AAA-22AEACBEA394}" type="datetimeFigureOut">
              <a:rPr lang="nb-NO" smtClean="0"/>
              <a:t>19.03.2015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74209-4B4D-490C-A0C1-03BD5BC873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4998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A7499-E74A-4617-8A28-354F1C2EB16A}" type="datetimeFigureOut">
              <a:rPr lang="nb-NO" smtClean="0"/>
              <a:t>19.03.2015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FCF3F-AF36-4531-B277-1D32CC1AE5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713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86E49D7-B128-482A-8C96-43F878EC4D8C}" type="slidenum">
              <a:rPr lang="nb-NO" smtClean="0">
                <a:cs typeface="Arial" charset="0"/>
              </a:rPr>
              <a:pPr>
                <a:defRPr/>
              </a:pPr>
              <a:t>3</a:t>
            </a:fld>
            <a:endParaRPr lang="nb-NO" dirty="0" smtClean="0"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5FE950-F031-407B-BBA0-B86C5843CAE8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652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Hvordan starte hjulet?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3EE56C-6EF7-4AF6-BBAB-7D43D9C4407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Mange kommuner spør etter statistikk om kosthold, fysisk aktivitet og andre levevaner.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folkehelseprofilene må vi i mange tilfeller bruke sykdomsmønstre og andre indirekte mål for å få informasjon om befolkningens levevaner. </a:t>
            </a:r>
          </a:p>
          <a:p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dag finnes det ikke nasjonale registre med gode data om levevaner. I folkehelseprofilen finnes det derfor mest statistikk knyttet til helsemål som sykdommer og dødsårsaker. Denne statistikken kan likevel være nyttig når vi ønsker å vurdere befolkningens levevaner. Flere kroniske sykdommer er i stor grad et resultat av befolkningens levevaner over tid.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EACD-F26F-4E4D-B474-171A7CB02362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1236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EACD-F26F-4E4D-B474-171A7CB02362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0091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86E49D7-B128-482A-8C96-43F878EC4D8C}" type="slidenum">
              <a:rPr lang="nb-NO" smtClean="0">
                <a:cs typeface="Arial" charset="0"/>
              </a:rPr>
              <a:pPr>
                <a:defRPr/>
              </a:pPr>
              <a:t>4</a:t>
            </a:fld>
            <a:endParaRPr lang="nb-NO" dirty="0" smtClean="0"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Hvordan starte hjulet?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3EE56C-6EF7-4AF6-BBAB-7D43D9C4407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5FE950-F031-407B-BBA0-B86C5843CAE8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303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b-N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Eks1: frafall</a:t>
            </a:r>
          </a:p>
          <a:p>
            <a:r>
              <a:rPr lang="nb-NO" dirty="0" smtClean="0"/>
              <a:t>Eks2: Psykiske lidelser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CF3F-AF36-4531-B277-1D32CC1AE56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0439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59" y="2293245"/>
            <a:ext cx="70866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658" y="4049020"/>
            <a:ext cx="705214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0" name="Picture 9" descr="PP_grunnmal 254x195_alt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PP_grunnmal 254x195_alt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75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9" name="Picture 8" descr="PP_FHI_mal_254x19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3576"/>
            <a:ext cx="9144000" cy="344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 descr="Logo negat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14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7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8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003871"/>
          </a:solidFill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rgbClr val="39AEBB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13.png@01CCF633.4F0CDDB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13.png@01CCF633.4F0CDDB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e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Folkehelseprofiler og statistikkbanker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nb-NO" dirty="0" smtClean="0"/>
          </a:p>
          <a:p>
            <a:pPr algn="ctr"/>
            <a:endParaRPr lang="nb-NO" dirty="0"/>
          </a:p>
          <a:p>
            <a:r>
              <a:rPr lang="nb-NO" dirty="0" smtClean="0"/>
              <a:t>Heidi Lyshol </a:t>
            </a:r>
          </a:p>
          <a:p>
            <a:r>
              <a:rPr lang="nb-NO" dirty="0" smtClean="0"/>
              <a:t>Avdeling for helsestatistikk</a:t>
            </a:r>
          </a:p>
          <a:p>
            <a:r>
              <a:rPr lang="nb-NO" sz="2400" dirty="0" smtClean="0"/>
              <a:t>2015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1240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 sz="3600" b="1" dirty="0" smtClean="0">
                <a:solidFill>
                  <a:schemeClr val="tx2"/>
                </a:solidFill>
              </a:rPr>
              <a:t>Folkehelseprofiler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r>
              <a:rPr lang="nb-NO" sz="3600" dirty="0" smtClean="0"/>
              <a:t>For kommuner</a:t>
            </a:r>
          </a:p>
          <a:p>
            <a:r>
              <a:rPr lang="nb-NO" sz="3600" dirty="0" smtClean="0"/>
              <a:t>For fylker</a:t>
            </a:r>
            <a:endParaRPr lang="nb-NO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35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 sz="3600" b="1" dirty="0" smtClean="0">
                <a:solidFill>
                  <a:schemeClr val="tx2"/>
                </a:solidFill>
              </a:rPr>
              <a:t>Folkehelseprofiler</a:t>
            </a:r>
          </a:p>
        </p:txBody>
      </p:sp>
      <p:sp>
        <p:nvSpPr>
          <p:cNvPr id="10244" name="Text Box 28"/>
          <p:cNvSpPr txBox="1">
            <a:spLocks noChangeArrowheads="1"/>
          </p:cNvSpPr>
          <p:nvPr/>
        </p:nvSpPr>
        <p:spPr bwMode="auto">
          <a:xfrm>
            <a:off x="2521173" y="1928813"/>
            <a:ext cx="4105275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nb-NO" altLang="nb-NO" sz="1600" dirty="0">
                <a:solidFill>
                  <a:schemeClr val="tx2"/>
                </a:solidFill>
              </a:rPr>
              <a:t>Mer informasjon om utvalgte tema</a:t>
            </a:r>
          </a:p>
        </p:txBody>
      </p:sp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250825" y="5805488"/>
            <a:ext cx="8497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b-NO" altLang="nb-NO" dirty="0">
                <a:solidFill>
                  <a:schemeClr val="tx2"/>
                </a:solidFill>
              </a:rPr>
              <a:t>Temaområdene og indikatorene er valgt ut i fra et forebyggingspotensial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225425" y="1928813"/>
            <a:ext cx="2092325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nb-NO" sz="1600" dirty="0">
                <a:solidFill>
                  <a:schemeClr val="tx2"/>
                </a:solidFill>
              </a:rPr>
              <a:t>Noen hovedtrekk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0" y="2296444"/>
            <a:ext cx="2135590" cy="3168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78" y="2296877"/>
            <a:ext cx="2145633" cy="3168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96444"/>
            <a:ext cx="2110881" cy="3168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68105"/>
            <a:ext cx="2195736" cy="3225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948264" y="1939925"/>
            <a:ext cx="2068513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nb-NO" altLang="nb-NO" sz="1600" dirty="0">
                <a:solidFill>
                  <a:schemeClr val="tx2"/>
                </a:solidFill>
              </a:rPr>
              <a:t>Folkehelsebarometer</a:t>
            </a:r>
          </a:p>
        </p:txBody>
      </p:sp>
      <p:sp>
        <p:nvSpPr>
          <p:cNvPr id="20" name="Rektangel 19"/>
          <p:cNvSpPr/>
          <p:nvPr/>
        </p:nvSpPr>
        <p:spPr>
          <a:xfrm>
            <a:off x="2428178" y="1928813"/>
            <a:ext cx="6715822" cy="38766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/>
          </a:p>
        </p:txBody>
      </p:sp>
      <p:sp>
        <p:nvSpPr>
          <p:cNvPr id="21" name="Rektangel 20"/>
          <p:cNvSpPr/>
          <p:nvPr/>
        </p:nvSpPr>
        <p:spPr>
          <a:xfrm>
            <a:off x="6804248" y="1942497"/>
            <a:ext cx="2555533" cy="38766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/>
          </a:p>
        </p:txBody>
      </p:sp>
      <p:sp>
        <p:nvSpPr>
          <p:cNvPr id="22" name="Rektangel 21"/>
          <p:cNvSpPr/>
          <p:nvPr/>
        </p:nvSpPr>
        <p:spPr>
          <a:xfrm>
            <a:off x="107504" y="1772816"/>
            <a:ext cx="2303397" cy="38766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2610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 sz="3600" b="1" dirty="0" smtClean="0">
                <a:solidFill>
                  <a:schemeClr val="tx2"/>
                </a:solidFill>
              </a:rPr>
              <a:t>Folkehelseprofiler</a:t>
            </a:r>
          </a:p>
        </p:txBody>
      </p:sp>
      <p:sp>
        <p:nvSpPr>
          <p:cNvPr id="10244" name="Text Box 28"/>
          <p:cNvSpPr txBox="1">
            <a:spLocks noChangeArrowheads="1"/>
          </p:cNvSpPr>
          <p:nvPr/>
        </p:nvSpPr>
        <p:spPr bwMode="auto">
          <a:xfrm>
            <a:off x="2521173" y="1928813"/>
            <a:ext cx="4105275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nb-NO" altLang="nb-NO" sz="1600" dirty="0">
                <a:solidFill>
                  <a:schemeClr val="tx2"/>
                </a:solidFill>
              </a:rPr>
              <a:t>Mer informasjon om utvalgte tema</a:t>
            </a:r>
          </a:p>
        </p:txBody>
      </p:sp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250825" y="5805488"/>
            <a:ext cx="8497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b-NO" altLang="nb-NO" dirty="0">
                <a:solidFill>
                  <a:schemeClr val="tx2"/>
                </a:solidFill>
              </a:rPr>
              <a:t>Temaområdene og indikatorene er valgt ut i fra et forebyggingspotensial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225425" y="1928813"/>
            <a:ext cx="2092325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nb-NO" sz="1600" dirty="0">
                <a:solidFill>
                  <a:schemeClr val="tx2"/>
                </a:solidFill>
              </a:rPr>
              <a:t>Noen hovedtrekk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0" y="2296444"/>
            <a:ext cx="2135590" cy="3168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78" y="2296877"/>
            <a:ext cx="2145633" cy="3168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96444"/>
            <a:ext cx="2110881" cy="3168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68105"/>
            <a:ext cx="2195736" cy="3225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948264" y="1939925"/>
            <a:ext cx="2068513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nb-NO" altLang="nb-NO" sz="1600" dirty="0">
                <a:solidFill>
                  <a:schemeClr val="tx2"/>
                </a:solidFill>
              </a:rPr>
              <a:t>Folkehelsebarometer</a:t>
            </a:r>
          </a:p>
        </p:txBody>
      </p:sp>
      <p:sp>
        <p:nvSpPr>
          <p:cNvPr id="22" name="Rektangel 21"/>
          <p:cNvSpPr/>
          <p:nvPr/>
        </p:nvSpPr>
        <p:spPr>
          <a:xfrm>
            <a:off x="107504" y="1772816"/>
            <a:ext cx="6696744" cy="38766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69223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796136" y="6457890"/>
            <a:ext cx="334927" cy="265813"/>
          </a:xfrm>
          <a:prstGeom prst="ellipse">
            <a:avLst/>
          </a:prstGeom>
          <a:noFill/>
          <a:ln w="28575">
            <a:solidFill>
              <a:srgbClr val="39A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9997"/>
            <a:ext cx="7896225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7" y="2060848"/>
            <a:ext cx="8601075" cy="1666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ktangel 14"/>
          <p:cNvSpPr/>
          <p:nvPr/>
        </p:nvSpPr>
        <p:spPr>
          <a:xfrm>
            <a:off x="1119597" y="2084425"/>
            <a:ext cx="7862445" cy="1558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899592" y="3223483"/>
            <a:ext cx="2806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/>
              <a:t>Ikke forskjellig fra landet</a:t>
            </a:r>
            <a:endParaRPr lang="nb-NO" sz="2000" b="1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934986" y="2651270"/>
            <a:ext cx="2358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/>
              <a:t>Dårligere enn landet</a:t>
            </a:r>
            <a:endParaRPr lang="nb-NO" sz="2000" b="1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934986" y="2120473"/>
            <a:ext cx="201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/>
              <a:t>Bedre enn landet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380322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Første vurdering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altLang="nb-NO" dirty="0" smtClean="0">
                <a:solidFill>
                  <a:schemeClr val="tx2"/>
                </a:solidFill>
              </a:rPr>
              <a:t>Lyser det noen varsellamper i folkehelseprofilen?</a:t>
            </a:r>
          </a:p>
          <a:p>
            <a:pPr lvl="1"/>
            <a:r>
              <a:rPr lang="nb-NO" sz="2600" dirty="0">
                <a:solidFill>
                  <a:schemeClr val="tx2"/>
                </a:solidFill>
              </a:rPr>
              <a:t>Grønne prikker kan også innebære en </a:t>
            </a:r>
            <a:r>
              <a:rPr lang="nb-NO" sz="2600" dirty="0" smtClean="0">
                <a:solidFill>
                  <a:schemeClr val="tx2"/>
                </a:solidFill>
              </a:rPr>
              <a:t>folkehelseutfordring for kommunen.</a:t>
            </a:r>
            <a:endParaRPr lang="nb-NO" altLang="nb-NO" sz="2600" dirty="0">
              <a:solidFill>
                <a:schemeClr val="tx2"/>
              </a:solidFill>
            </a:endParaRPr>
          </a:p>
          <a:p>
            <a:r>
              <a:rPr lang="nb-NO" dirty="0">
                <a:solidFill>
                  <a:schemeClr val="tx2"/>
                </a:solidFill>
              </a:rPr>
              <a:t>Peker relaterte indikatorer i samme retning?</a:t>
            </a:r>
          </a:p>
          <a:p>
            <a:r>
              <a:rPr lang="nb-NO" altLang="nb-NO" dirty="0">
                <a:solidFill>
                  <a:schemeClr val="tx2"/>
                </a:solidFill>
              </a:rPr>
              <a:t>Hvordan har utviklingen vært over tid?</a:t>
            </a:r>
          </a:p>
          <a:p>
            <a:pPr lvl="1"/>
            <a:r>
              <a:rPr lang="nb-NO" altLang="nb-NO" sz="2600" dirty="0">
                <a:solidFill>
                  <a:schemeClr val="tx2"/>
                </a:solidFill>
              </a:rPr>
              <a:t>Statistikkbanken viser om </a:t>
            </a:r>
            <a:r>
              <a:rPr lang="nb-NO" altLang="nb-NO" sz="2600" dirty="0" smtClean="0">
                <a:solidFill>
                  <a:schemeClr val="tx2"/>
                </a:solidFill>
              </a:rPr>
              <a:t>det </a:t>
            </a:r>
            <a:r>
              <a:rPr lang="nb-NO" altLang="nb-NO" sz="2600" dirty="0">
                <a:solidFill>
                  <a:schemeClr val="tx2"/>
                </a:solidFill>
              </a:rPr>
              <a:t>er et engangstilfelle, om man evt. er inne i en synkende eller stigende </a:t>
            </a:r>
            <a:r>
              <a:rPr lang="nb-NO" altLang="nb-NO" sz="2600" dirty="0" smtClean="0">
                <a:solidFill>
                  <a:schemeClr val="tx2"/>
                </a:solidFill>
              </a:rPr>
              <a:t>trend.</a:t>
            </a:r>
          </a:p>
          <a:p>
            <a:r>
              <a:rPr lang="nb-NO" altLang="nb-NO" dirty="0" smtClean="0">
                <a:solidFill>
                  <a:schemeClr val="tx2"/>
                </a:solidFill>
              </a:rPr>
              <a:t>Gjelder </a:t>
            </a:r>
            <a:r>
              <a:rPr lang="nb-NO" altLang="nb-NO" dirty="0">
                <a:solidFill>
                  <a:schemeClr val="tx2"/>
                </a:solidFill>
              </a:rPr>
              <a:t>det alle grupper av befolkningen? </a:t>
            </a:r>
          </a:p>
          <a:p>
            <a:pPr lvl="1"/>
            <a:r>
              <a:rPr lang="nb-NO" altLang="nb-NO" sz="2600" dirty="0">
                <a:solidFill>
                  <a:schemeClr val="tx2"/>
                </a:solidFill>
              </a:rPr>
              <a:t>I statistikkbanken finnes tall for ulike aldersgrupper og kjønn.</a:t>
            </a:r>
          </a:p>
          <a:p>
            <a:pPr marL="1028700" lvl="1" indent="-571500">
              <a:buFontTx/>
              <a:buChar char="-"/>
            </a:pPr>
            <a:endParaRPr lang="nb-NO" altLang="nb-NO" dirty="0" smtClean="0">
              <a:solidFill>
                <a:schemeClr val="tx2"/>
              </a:solidFill>
            </a:endParaRPr>
          </a:p>
          <a:p>
            <a:pPr marL="1028700" lvl="1" indent="-571500">
              <a:buFontTx/>
              <a:buChar char="-"/>
            </a:pPr>
            <a:endParaRPr lang="nb-NO" alt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r>
              <a:rPr lang="nb-NO" dirty="0"/>
              <a:t>T</a:t>
            </a:r>
            <a:r>
              <a:rPr lang="nb-NO" dirty="0" smtClean="0"/>
              <a:t>o statistikkbanker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Kommunehelsa			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95536" y="2204864"/>
            <a:ext cx="4040188" cy="3951288"/>
          </a:xfrm>
        </p:spPr>
        <p:txBody>
          <a:bodyPr/>
          <a:lstStyle/>
          <a:p>
            <a:r>
              <a:rPr lang="nb-NO" dirty="0" smtClean="0"/>
              <a:t>Tilpasset kommunenivå</a:t>
            </a:r>
          </a:p>
          <a:p>
            <a:r>
              <a:rPr lang="nb-NO" dirty="0" smtClean="0"/>
              <a:t>Oppdateres én gang i året</a:t>
            </a:r>
          </a:p>
          <a:p>
            <a:r>
              <a:rPr lang="nb-NO" dirty="0" smtClean="0"/>
              <a:t>Kilde til folkehelseprofiler for kommuner:</a:t>
            </a:r>
          </a:p>
          <a:p>
            <a:endParaRPr lang="nb-NO" dirty="0" smtClean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smtClean="0"/>
              <a:t>Norgeshelsa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3951288"/>
          </a:xfrm>
        </p:spPr>
        <p:txBody>
          <a:bodyPr/>
          <a:lstStyle/>
          <a:p>
            <a:r>
              <a:rPr lang="nb-NO" dirty="0" smtClean="0"/>
              <a:t>Tilpasset lands- og fylkesnivå</a:t>
            </a:r>
          </a:p>
          <a:p>
            <a:r>
              <a:rPr lang="nb-NO" dirty="0" smtClean="0"/>
              <a:t>Oppdateres fortløpende</a:t>
            </a:r>
          </a:p>
          <a:p>
            <a:r>
              <a:rPr lang="nb-NO" dirty="0" smtClean="0"/>
              <a:t>Kilde til folkehelseprofiler for fylker: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Bilde 8"/>
          <p:cNvPicPr/>
          <p:nvPr/>
        </p:nvPicPr>
        <p:blipFill rotWithShape="1">
          <a:blip r:embed="rId2"/>
          <a:srcRect l="29499" t="4950" r="31982" b="3797"/>
          <a:stretch/>
        </p:blipFill>
        <p:spPr bwMode="auto">
          <a:xfrm>
            <a:off x="5724128" y="3933054"/>
            <a:ext cx="1645470" cy="249753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4548894" y="1628799"/>
            <a:ext cx="4343585" cy="481542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2385">
            <a:off x="1883908" y="3789961"/>
            <a:ext cx="2214296" cy="278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95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12824" r="1266" b="21604"/>
          <a:stretch/>
        </p:blipFill>
        <p:spPr bwMode="auto">
          <a:xfrm>
            <a:off x="1695642" y="2438040"/>
            <a:ext cx="4450716" cy="299156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 b="1" dirty="0" smtClean="0">
                <a:solidFill>
                  <a:schemeClr val="tx2"/>
                </a:solidFill>
              </a:rPr>
              <a:t>Kommunehelsa </a:t>
            </a:r>
            <a:r>
              <a:rPr lang="nb-NO" altLang="nb-NO" sz="3600" b="1" dirty="0">
                <a:solidFill>
                  <a:schemeClr val="tx2"/>
                </a:solidFill>
              </a:rPr>
              <a:t>statistikkbank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4343" name="Picture 22" descr="A7BFBDAB995497C233593ECFDD746F92218267607876187797960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67" y="3944225"/>
            <a:ext cx="1465262" cy="120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20" descr="A7BFBDAB995497C233593ECFDD746F92217987691532113047205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05" y="3007952"/>
            <a:ext cx="2132012" cy="113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22" y="3944225"/>
            <a:ext cx="1103312" cy="1546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>
            <a:spLocks noChangeArrowheads="1"/>
          </p:cNvSpPr>
          <p:nvPr/>
        </p:nvSpPr>
        <p:spPr bwMode="auto">
          <a:xfrm>
            <a:off x="5473122" y="2096294"/>
            <a:ext cx="2952750" cy="11699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nb-NO" altLang="nb-NO" sz="1400" dirty="0"/>
          </a:p>
          <a:p>
            <a:pPr eaLnBrk="1" hangingPunct="1"/>
            <a:r>
              <a:rPr lang="nb-NO" altLang="nb-NO" sz="1400" dirty="0"/>
              <a:t>Mer detaljert informasjon</a:t>
            </a:r>
          </a:p>
          <a:p>
            <a:pPr eaLnBrk="1" hangingPunct="1"/>
            <a:endParaRPr lang="nb-NO" altLang="nb-NO" sz="1400" dirty="0"/>
          </a:p>
          <a:p>
            <a:pPr eaLnBrk="1" hangingPunct="1"/>
            <a:r>
              <a:rPr lang="nb-NO" altLang="nb-NO" sz="1400" dirty="0"/>
              <a:t>Kan lage tabeller og figurer selv</a:t>
            </a:r>
          </a:p>
          <a:p>
            <a:pPr eaLnBrk="1" hangingPunct="1"/>
            <a:endParaRPr lang="nb-NO" altLang="nb-NO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29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865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sz="2400" dirty="0" smtClean="0">
                <a:solidFill>
                  <a:schemeClr val="tx1"/>
                </a:solidFill>
              </a:rPr>
              <a:t/>
            </a:r>
            <a:br>
              <a:rPr lang="nb-NO" sz="2400" dirty="0" smtClean="0">
                <a:solidFill>
                  <a:schemeClr val="tx1"/>
                </a:solidFill>
              </a:rPr>
            </a:b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476672"/>
            <a:ext cx="8229600" cy="5760640"/>
          </a:xfrm>
        </p:spPr>
        <p:txBody>
          <a:bodyPr>
            <a:normAutofit/>
          </a:bodyPr>
          <a:lstStyle/>
          <a:p>
            <a:pPr eaLnBrk="1" hangingPunct="1"/>
            <a:endParaRPr lang="nb-NO" sz="2800" dirty="0" smtClean="0"/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err="1" smtClean="0"/>
              <a:t>Ved</a:t>
            </a:r>
            <a:r>
              <a:rPr lang="en-US" sz="2400" dirty="0" smtClean="0"/>
              <a:t> </a:t>
            </a:r>
            <a:r>
              <a:rPr lang="en-US" sz="2400" dirty="0" err="1" smtClean="0"/>
              <a:t>bruk</a:t>
            </a:r>
            <a:r>
              <a:rPr lang="en-US" sz="2400" dirty="0" smtClean="0"/>
              <a:t> </a:t>
            </a:r>
            <a:r>
              <a:rPr lang="en-US" sz="2400" dirty="0" err="1" smtClean="0"/>
              <a:t>av</a:t>
            </a:r>
            <a:r>
              <a:rPr lang="en-US" sz="2400" dirty="0" smtClean="0"/>
              <a:t> tall </a:t>
            </a:r>
            <a:r>
              <a:rPr lang="en-US" sz="2400" dirty="0" err="1" smtClean="0"/>
              <a:t>bør</a:t>
            </a:r>
            <a:r>
              <a:rPr lang="en-US" sz="2400" dirty="0" smtClean="0"/>
              <a:t> man </a:t>
            </a:r>
            <a:r>
              <a:rPr lang="en-US" sz="2400" dirty="0" err="1" smtClean="0"/>
              <a:t>være</a:t>
            </a:r>
            <a:r>
              <a:rPr lang="en-US" sz="2400" dirty="0" smtClean="0"/>
              <a:t> </a:t>
            </a:r>
            <a:r>
              <a:rPr lang="en-US" sz="2400" dirty="0" err="1" smtClean="0"/>
              <a:t>oppmerksom</a:t>
            </a:r>
            <a:r>
              <a:rPr lang="en-US" sz="2400" dirty="0" smtClean="0"/>
              <a:t> </a:t>
            </a:r>
            <a:r>
              <a:rPr lang="en-US" sz="2400" dirty="0" err="1" smtClean="0"/>
              <a:t>på</a:t>
            </a:r>
            <a:r>
              <a:rPr lang="en-US" sz="2400" dirty="0" smtClean="0"/>
              <a:t>:</a:t>
            </a:r>
          </a:p>
          <a:p>
            <a:pPr lvl="2">
              <a:lnSpc>
                <a:spcPct val="110000"/>
              </a:lnSpc>
            </a:pPr>
            <a:r>
              <a:rPr lang="en-US" sz="1600" dirty="0" err="1" smtClean="0"/>
              <a:t>Glidende</a:t>
            </a:r>
            <a:r>
              <a:rPr lang="en-US" sz="1600" dirty="0" smtClean="0"/>
              <a:t> </a:t>
            </a:r>
            <a:r>
              <a:rPr lang="en-US" sz="1600" dirty="0" err="1" smtClean="0"/>
              <a:t>gjennomsnitt</a:t>
            </a:r>
            <a:r>
              <a:rPr lang="en-US" sz="1200" smtClean="0"/>
              <a:t> (3-15 </a:t>
            </a:r>
            <a:r>
              <a:rPr lang="en-US" sz="1200" dirty="0" err="1" smtClean="0"/>
              <a:t>års</a:t>
            </a:r>
            <a:r>
              <a:rPr lang="en-US" sz="1200" dirty="0" smtClean="0"/>
              <a:t> </a:t>
            </a:r>
            <a:r>
              <a:rPr lang="en-US" sz="1200" dirty="0" err="1" smtClean="0"/>
              <a:t>gjennomsnitt</a:t>
            </a:r>
            <a:r>
              <a:rPr lang="en-US" sz="1200" dirty="0" smtClean="0"/>
              <a:t>)</a:t>
            </a:r>
          </a:p>
          <a:p>
            <a:pPr lvl="2">
              <a:lnSpc>
                <a:spcPct val="110000"/>
              </a:lnSpc>
            </a:pPr>
            <a:r>
              <a:rPr lang="en-US" sz="1600" dirty="0"/>
              <a:t>Store </a:t>
            </a:r>
            <a:r>
              <a:rPr lang="en-US" sz="1600" dirty="0" err="1" smtClean="0"/>
              <a:t>aldersgrupper</a:t>
            </a:r>
            <a:endParaRPr lang="en-US" sz="1600" dirty="0" smtClean="0"/>
          </a:p>
          <a:p>
            <a:pPr lvl="2">
              <a:lnSpc>
                <a:spcPct val="110000"/>
              </a:lnSpc>
            </a:pPr>
            <a:r>
              <a:rPr lang="nb-NO" sz="1600" dirty="0"/>
              <a:t>Statistisk testing </a:t>
            </a:r>
            <a:endParaRPr lang="nb-NO" sz="1600" dirty="0" smtClean="0"/>
          </a:p>
          <a:p>
            <a:pPr lvl="2">
              <a:lnSpc>
                <a:spcPct val="110000"/>
              </a:lnSpc>
            </a:pPr>
            <a:r>
              <a:rPr lang="nb-NO" sz="1600" dirty="0"/>
              <a:t>Alders- og kjønnsstandardisering </a:t>
            </a:r>
            <a:endParaRPr lang="nb-NO" sz="1600" dirty="0" smtClean="0"/>
          </a:p>
          <a:p>
            <a:pPr lvl="2">
              <a:lnSpc>
                <a:spcPct val="110000"/>
              </a:lnSpc>
            </a:pPr>
            <a:r>
              <a:rPr lang="nb-NO" sz="1600" dirty="0" smtClean="0"/>
              <a:t>Prikking (personvern, statistisk utsagnskraft)</a:t>
            </a:r>
            <a:endParaRPr lang="nb-NO" sz="1600" dirty="0"/>
          </a:p>
          <a:p>
            <a:pPr marL="914400" lvl="2" indent="0">
              <a:lnSpc>
                <a:spcPct val="110000"/>
              </a:lnSpc>
              <a:buNone/>
            </a:pPr>
            <a:endParaRPr lang="en-US" sz="16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 smtClean="0">
                <a:solidFill>
                  <a:schemeClr val="tx2"/>
                </a:solidFill>
                <a:latin typeface="Calibri" pitchFamily="34" charset="0"/>
              </a:rPr>
              <a:t>Vurdering av tallene</a:t>
            </a:r>
            <a:endParaRPr lang="nb-NO" sz="36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7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>
          <a:xfrm>
            <a:off x="404813" y="134938"/>
            <a:ext cx="8229600" cy="1143000"/>
          </a:xfrm>
        </p:spPr>
        <p:txBody>
          <a:bodyPr/>
          <a:lstStyle/>
          <a:p>
            <a:r>
              <a:rPr lang="nb-NO" altLang="nb-NO" dirty="0" smtClean="0"/>
              <a:t>Veiledning og hjelp på nettsidene</a:t>
            </a:r>
          </a:p>
        </p:txBody>
      </p:sp>
      <p:sp>
        <p:nvSpPr>
          <p:cNvPr id="18435" name="TekstSylinder 3"/>
          <p:cNvSpPr txBox="1">
            <a:spLocks noChangeArrowheads="1"/>
          </p:cNvSpPr>
          <p:nvPr/>
        </p:nvSpPr>
        <p:spPr bwMode="auto">
          <a:xfrm>
            <a:off x="750370" y="2132806"/>
            <a:ext cx="1236662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b-NO" altLang="nb-NO" sz="1200" dirty="0">
                <a:solidFill>
                  <a:schemeClr val="tx2"/>
                </a:solidFill>
              </a:rPr>
              <a:t>Spørsmål og svar</a:t>
            </a:r>
          </a:p>
        </p:txBody>
      </p:sp>
      <p:sp>
        <p:nvSpPr>
          <p:cNvPr id="18436" name="TekstSylinder 5"/>
          <p:cNvSpPr txBox="1">
            <a:spLocks noChangeArrowheads="1"/>
          </p:cNvSpPr>
          <p:nvPr/>
        </p:nvSpPr>
        <p:spPr bwMode="auto">
          <a:xfrm>
            <a:off x="750370" y="2461418"/>
            <a:ext cx="123825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b-NO" altLang="nb-NO" sz="1200">
                <a:solidFill>
                  <a:schemeClr val="tx2"/>
                </a:solidFill>
              </a:rPr>
              <a:t>Brukerveiledning</a:t>
            </a:r>
          </a:p>
        </p:txBody>
      </p:sp>
      <p:cxnSp>
        <p:nvCxnSpPr>
          <p:cNvPr id="7" name="Rett pil 6"/>
          <p:cNvCxnSpPr/>
          <p:nvPr/>
        </p:nvCxnSpPr>
        <p:spPr>
          <a:xfrm>
            <a:off x="2024856" y="2270918"/>
            <a:ext cx="242888" cy="5675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 flipV="1">
            <a:off x="2024856" y="2492896"/>
            <a:ext cx="209550" cy="1074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41" name="TekstSylinder 5"/>
          <p:cNvSpPr txBox="1">
            <a:spLocks noChangeArrowheads="1"/>
          </p:cNvSpPr>
          <p:nvPr/>
        </p:nvSpPr>
        <p:spPr bwMode="auto">
          <a:xfrm>
            <a:off x="750370" y="2869131"/>
            <a:ext cx="1152525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b-NO" altLang="nb-NO" sz="1200" dirty="0">
                <a:solidFill>
                  <a:schemeClr val="tx2"/>
                </a:solidFill>
              </a:rPr>
              <a:t>Om statistikken</a:t>
            </a:r>
          </a:p>
        </p:txBody>
      </p:sp>
      <p:cxnSp>
        <p:nvCxnSpPr>
          <p:cNvPr id="5" name="Rett pil 4"/>
          <p:cNvCxnSpPr>
            <a:stCxn id="18441" idx="3"/>
          </p:cNvCxnSpPr>
          <p:nvPr/>
        </p:nvCxnSpPr>
        <p:spPr>
          <a:xfrm flipV="1">
            <a:off x="1902895" y="2716731"/>
            <a:ext cx="295275" cy="29051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TekstSylinder 5"/>
          <p:cNvSpPr txBox="1">
            <a:spLocks noChangeArrowheads="1"/>
          </p:cNvSpPr>
          <p:nvPr/>
        </p:nvSpPr>
        <p:spPr bwMode="auto">
          <a:xfrm>
            <a:off x="747713" y="3302000"/>
            <a:ext cx="1087437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b-NO" altLang="nb-NO" sz="1200" dirty="0">
                <a:solidFill>
                  <a:schemeClr val="tx2"/>
                </a:solidFill>
              </a:rPr>
              <a:t>Ord og uttrykk</a:t>
            </a:r>
          </a:p>
        </p:txBody>
      </p:sp>
      <p:cxnSp>
        <p:nvCxnSpPr>
          <p:cNvPr id="8" name="Rett pil 7"/>
          <p:cNvCxnSpPr/>
          <p:nvPr/>
        </p:nvCxnSpPr>
        <p:spPr>
          <a:xfrm flipV="1">
            <a:off x="1838325" y="3145356"/>
            <a:ext cx="359845" cy="33926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8540" r="32395" b="9108"/>
          <a:stretch/>
        </p:blipFill>
        <p:spPr bwMode="auto">
          <a:xfrm>
            <a:off x="2267744" y="1162141"/>
            <a:ext cx="5288678" cy="514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Faktaark</a:t>
            </a:r>
          </a:p>
        </p:txBody>
      </p:sp>
      <p:pic>
        <p:nvPicPr>
          <p:cNvPr id="23556" name="Picture 5" descr="Logo_farge_pos_CMYK_100m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657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12" y="1556792"/>
            <a:ext cx="5366668" cy="485454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0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 dirty="0" smtClean="0"/>
              <a:t>Disposisjon:</a:t>
            </a:r>
          </a:p>
        </p:txBody>
      </p:sp>
      <p:sp>
        <p:nvSpPr>
          <p:cNvPr id="3075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altLang="nb-NO" dirty="0" smtClean="0"/>
              <a:t>Lov om folkehelsearbeid</a:t>
            </a:r>
          </a:p>
          <a:p>
            <a:r>
              <a:rPr lang="nb-NO" altLang="nb-NO" dirty="0" smtClean="0"/>
              <a:t>Datagrunnlag</a:t>
            </a:r>
          </a:p>
          <a:p>
            <a:r>
              <a:rPr lang="nb-NO" altLang="nb-NO" dirty="0" smtClean="0"/>
              <a:t>Hvordan presenteres statistikken? </a:t>
            </a:r>
          </a:p>
          <a:p>
            <a:r>
              <a:rPr lang="nb-NO" altLang="nb-NO" dirty="0"/>
              <a:t>Vurdering av tallene</a:t>
            </a:r>
          </a:p>
          <a:p>
            <a:r>
              <a:rPr lang="nb-NO" altLang="nb-NO" dirty="0" smtClean="0"/>
              <a:t>Veiledning og hjelp på nettsidene</a:t>
            </a:r>
          </a:p>
          <a:p>
            <a:pPr marL="0" indent="0">
              <a:buNone/>
            </a:pP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30816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kstSylinder 1"/>
          <p:cNvSpPr txBox="1">
            <a:spLocks noChangeArrowheads="1"/>
          </p:cNvSpPr>
          <p:nvPr/>
        </p:nvSpPr>
        <p:spPr bwMode="auto">
          <a:xfrm>
            <a:off x="441325" y="146051"/>
            <a:ext cx="5688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b-NO" altLang="nb-NO" sz="3200" dirty="0" err="1">
                <a:solidFill>
                  <a:schemeClr val="tx2"/>
                </a:solidFill>
              </a:rPr>
              <a:t>Faktaark</a:t>
            </a:r>
            <a:r>
              <a:rPr lang="nb-NO" altLang="nb-NO" sz="3200" dirty="0">
                <a:solidFill>
                  <a:schemeClr val="tx2"/>
                </a:solidFill>
              </a:rPr>
              <a:t>, eksempel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233083" cy="56166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4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>
          <a:xfrm>
            <a:off x="440531" y="37473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altLang="nb-NO" sz="3600" dirty="0" smtClean="0"/>
              <a:t>Systematisk folkehelsearbeid i kommunen</a:t>
            </a:r>
            <a:br>
              <a:rPr lang="nb-NO" altLang="nb-NO" sz="3600" dirty="0" smtClean="0"/>
            </a:br>
            <a:r>
              <a:rPr lang="nb-NO" altLang="nb-NO" sz="3600" dirty="0" smtClean="0"/>
              <a:t> </a:t>
            </a:r>
            <a:r>
              <a:rPr lang="nb-NO" altLang="nb-NO" sz="3600" i="1" dirty="0" smtClean="0"/>
              <a:t>-</a:t>
            </a:r>
            <a:r>
              <a:rPr lang="nb-NO" altLang="nb-NO" sz="3600" i="1" dirty="0" err="1" smtClean="0"/>
              <a:t>FHIs</a:t>
            </a:r>
            <a:r>
              <a:rPr lang="nb-NO" altLang="nb-NO" sz="3600" i="1" dirty="0" smtClean="0"/>
              <a:t> bidrag</a:t>
            </a:r>
          </a:p>
        </p:txBody>
      </p:sp>
      <p:pic>
        <p:nvPicPr>
          <p:cNvPr id="6147" name="Plassholder for innhold 6" descr="cid:image013.png@01CCF633.4F0CDDB0"/>
          <p:cNvPicPr>
            <a:picLocks noGrp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3789363"/>
            <a:ext cx="4968875" cy="2925762"/>
          </a:xfrm>
        </p:spPr>
      </p:pic>
      <p:sp>
        <p:nvSpPr>
          <p:cNvPr id="10" name="Pil ned 9"/>
          <p:cNvSpPr/>
          <p:nvPr/>
        </p:nvSpPr>
        <p:spPr>
          <a:xfrm>
            <a:off x="5148263" y="3468688"/>
            <a:ext cx="90487" cy="57626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6149" name="TekstSylinder 7"/>
          <p:cNvSpPr txBox="1">
            <a:spLocks noChangeArrowheads="1"/>
          </p:cNvSpPr>
          <p:nvPr/>
        </p:nvSpPr>
        <p:spPr bwMode="auto">
          <a:xfrm>
            <a:off x="4554537" y="2757166"/>
            <a:ext cx="1368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b-NO" altLang="nb-NO" sz="1200" dirty="0">
                <a:ln>
                  <a:solidFill>
                    <a:schemeClr val="tx2"/>
                  </a:solidFill>
                </a:ln>
              </a:rPr>
              <a:t>Kommunens sammenstilling og tolking av dataene</a:t>
            </a:r>
          </a:p>
        </p:txBody>
      </p:sp>
      <p:sp>
        <p:nvSpPr>
          <p:cNvPr id="15" name="Pil ned 14"/>
          <p:cNvSpPr/>
          <p:nvPr/>
        </p:nvSpPr>
        <p:spPr>
          <a:xfrm rot="19309526">
            <a:off x="4595813" y="2214563"/>
            <a:ext cx="90487" cy="57626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7" name="Pil ned 16"/>
          <p:cNvSpPr/>
          <p:nvPr/>
        </p:nvSpPr>
        <p:spPr>
          <a:xfrm rot="2393947">
            <a:off x="5470525" y="2225675"/>
            <a:ext cx="88900" cy="57626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6152" name="TekstSylinder 18"/>
          <p:cNvSpPr txBox="1">
            <a:spLocks noChangeArrowheads="1"/>
          </p:cNvSpPr>
          <p:nvPr/>
        </p:nvSpPr>
        <p:spPr bwMode="auto">
          <a:xfrm>
            <a:off x="5514974" y="1968822"/>
            <a:ext cx="10017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b-NO" altLang="nb-NO" sz="1200" b="1" dirty="0" smtClean="0">
                <a:solidFill>
                  <a:srgbClr val="FF0000"/>
                </a:solidFill>
              </a:rPr>
              <a:t>FHI-data</a:t>
            </a:r>
            <a:endParaRPr lang="nb-NO" altLang="nb-NO" sz="1200" b="1" dirty="0">
              <a:solidFill>
                <a:srgbClr val="FF0000"/>
              </a:solidFill>
            </a:endParaRPr>
          </a:p>
        </p:txBody>
      </p:sp>
      <p:sp>
        <p:nvSpPr>
          <p:cNvPr id="6153" name="TekstSylinder 19"/>
          <p:cNvSpPr txBox="1">
            <a:spLocks noChangeArrowheads="1"/>
          </p:cNvSpPr>
          <p:nvPr/>
        </p:nvSpPr>
        <p:spPr bwMode="auto">
          <a:xfrm>
            <a:off x="4054475" y="1985963"/>
            <a:ext cx="1001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b-NO" altLang="nb-NO" sz="1200" dirty="0">
                <a:ln>
                  <a:solidFill>
                    <a:schemeClr val="tx2"/>
                  </a:solidFill>
                </a:ln>
              </a:rPr>
              <a:t>Lokale data</a:t>
            </a:r>
          </a:p>
        </p:txBody>
      </p:sp>
    </p:spTree>
    <p:extLst>
      <p:ext uri="{BB962C8B-B14F-4D97-AF65-F5344CB8AC3E}">
        <p14:creationId xmlns:p14="http://schemas.microsoft.com/office/powerpoint/2010/main" val="35845138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2843808" y="2932787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Helse og sykdom </a:t>
            </a:r>
            <a:endParaRPr lang="nb-NO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937499" y="4209767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Levevaner</a:t>
            </a:r>
            <a:r>
              <a:rPr lang="nb-NO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 </a:t>
            </a:r>
            <a:endParaRPr lang="nb-NO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943708" y="2649111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Miljø </a:t>
            </a:r>
            <a:endParaRPr lang="nb-NO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533179" y="134076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Om befolkningen </a:t>
            </a:r>
            <a:endParaRPr lang="nb-NO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637635" y="199668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Skole </a:t>
            </a:r>
            <a:endParaRPr lang="nb-NO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4897830" y="437904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Levekår</a:t>
            </a:r>
            <a:r>
              <a:rPr lang="nb-NO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 </a:t>
            </a:r>
            <a:endParaRPr lang="nb-NO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b-NO" sz="4000" dirty="0" smtClean="0"/>
              <a:t>Sykdomsmønsteret sier noe om  </a:t>
            </a:r>
            <a:br>
              <a:rPr lang="nb-NO" sz="4000" dirty="0" smtClean="0"/>
            </a:br>
            <a:r>
              <a:rPr lang="nb-NO" sz="4000" dirty="0" smtClean="0"/>
              <a:t>levevaner</a:t>
            </a:r>
            <a:r>
              <a:rPr lang="nb-NO" sz="4000" dirty="0"/>
              <a:t>, miljø og </a:t>
            </a:r>
            <a:r>
              <a:rPr lang="nb-NO" sz="4000" dirty="0" smtClean="0"/>
              <a:t>levekår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Kommunene ønsker informasjon om miljø og levevaner.</a:t>
            </a:r>
          </a:p>
          <a:p>
            <a:r>
              <a:rPr lang="nb-NO" dirty="0" smtClean="0"/>
              <a:t>Mest statistikk </a:t>
            </a:r>
            <a:r>
              <a:rPr lang="nb-NO" dirty="0"/>
              <a:t>knyttet til helsemål som sykdommer og </a:t>
            </a:r>
            <a:r>
              <a:rPr lang="nb-NO" dirty="0" smtClean="0"/>
              <a:t>dødsårsaker.</a:t>
            </a:r>
          </a:p>
          <a:p>
            <a:r>
              <a:rPr lang="nb-NO" dirty="0" smtClean="0"/>
              <a:t>Sykdomsmønsteret </a:t>
            </a:r>
            <a:r>
              <a:rPr lang="nb-NO" dirty="0"/>
              <a:t>i kommunen kan </a:t>
            </a:r>
            <a:r>
              <a:rPr lang="nb-NO" dirty="0" smtClean="0"/>
              <a:t>indirekte gi </a:t>
            </a:r>
            <a:r>
              <a:rPr lang="nb-NO" dirty="0"/>
              <a:t>informasjon om </a:t>
            </a:r>
            <a:r>
              <a:rPr lang="nb-NO" dirty="0" smtClean="0"/>
              <a:t>befolkningens levevaner, miljø og levekår.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559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nb-NO" altLang="nb-NO" b="1" dirty="0" smtClean="0"/>
              <a:t>Tolke funnene i lys av en lokal kontekst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>
          <a:xfrm>
            <a:off x="5292080" y="1484784"/>
            <a:ext cx="367240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smtClean="0"/>
              <a:t>Kommunen </a:t>
            </a:r>
            <a:r>
              <a:rPr lang="nb-NO" sz="2000" dirty="0"/>
              <a:t>(§ 5):</a:t>
            </a:r>
          </a:p>
          <a:p>
            <a:pPr marL="0" indent="0">
              <a:buNone/>
            </a:pPr>
            <a:r>
              <a:rPr lang="nb-NO" sz="2000" dirty="0"/>
              <a:t>Skal ha nødvendig oversikt over helsetilstanden </a:t>
            </a:r>
            <a:r>
              <a:rPr lang="nb-NO" sz="2000" dirty="0" smtClean="0"/>
              <a:t>og påvirkningsfaktorer:</a:t>
            </a:r>
          </a:p>
          <a:p>
            <a:pPr marL="0" indent="0">
              <a:buNone/>
            </a:pPr>
            <a:endParaRPr lang="nb-NO" sz="2000" dirty="0"/>
          </a:p>
          <a:p>
            <a:pPr marL="514350" indent="-514350">
              <a:buFont typeface="+mj-lt"/>
              <a:buAutoNum type="alphaLcPeriod"/>
            </a:pPr>
            <a:r>
              <a:rPr lang="nb-NO" sz="2000" dirty="0"/>
              <a:t>Opplysninger </a:t>
            </a:r>
            <a:r>
              <a:rPr lang="nb-NO" sz="2000" dirty="0" smtClean="0"/>
              <a:t>fra </a:t>
            </a:r>
            <a:r>
              <a:rPr lang="nb-NO" sz="2000" u="sng" dirty="0"/>
              <a:t>statlige helsemyndigheter</a:t>
            </a:r>
            <a:r>
              <a:rPr lang="nb-NO" sz="2000" dirty="0"/>
              <a:t> og fylkeskommunen </a:t>
            </a:r>
            <a:endParaRPr lang="nb-NO" sz="2000" dirty="0" smtClean="0"/>
          </a:p>
          <a:p>
            <a:pPr marL="514350" indent="-514350">
              <a:buFont typeface="+mj-lt"/>
              <a:buAutoNum type="alphaLcPeriod"/>
            </a:pPr>
            <a:r>
              <a:rPr lang="nb-NO" sz="2000" dirty="0" smtClean="0"/>
              <a:t>Kunnskap </a:t>
            </a:r>
            <a:r>
              <a:rPr lang="nb-NO" sz="2000" dirty="0"/>
              <a:t>fra de kommunale helse- og omsorgstjenestene</a:t>
            </a:r>
          </a:p>
          <a:p>
            <a:pPr marL="514350" indent="-514350">
              <a:buFont typeface="+mj-lt"/>
              <a:buAutoNum type="alphaLcPeriod"/>
            </a:pPr>
            <a:r>
              <a:rPr lang="nb-NO" sz="2000" dirty="0"/>
              <a:t>Kunnskap om faktorer og utviklingstrekk i miljø og </a:t>
            </a:r>
            <a:r>
              <a:rPr lang="nb-NO" sz="2000" dirty="0" smtClean="0"/>
              <a:t>lokalsamfunn</a:t>
            </a:r>
            <a:endParaRPr lang="nb-NO" alt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5112568" cy="502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nstre klammeparentes 1"/>
          <p:cNvSpPr/>
          <p:nvPr/>
        </p:nvSpPr>
        <p:spPr>
          <a:xfrm>
            <a:off x="5796136" y="3284984"/>
            <a:ext cx="72008" cy="5760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 11"/>
          <p:cNvCxnSpPr/>
          <p:nvPr/>
        </p:nvCxnSpPr>
        <p:spPr>
          <a:xfrm flipH="1">
            <a:off x="5292080" y="357301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0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Veileder i oversiktsarbeid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1" y="1701952"/>
            <a:ext cx="3086099" cy="4372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847" y="1600200"/>
            <a:ext cx="3692097" cy="461770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9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324100"/>
            <a:ext cx="2092325" cy="3049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197" name="TekstSylinder 1"/>
          <p:cNvSpPr txBox="1">
            <a:spLocks noChangeArrowheads="1"/>
          </p:cNvSpPr>
          <p:nvPr/>
        </p:nvSpPr>
        <p:spPr bwMode="auto">
          <a:xfrm>
            <a:off x="71438" y="5589588"/>
            <a:ext cx="247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b-NO" sz="2400" b="1"/>
              <a:t>Folkehelseprofiler</a:t>
            </a:r>
          </a:p>
        </p:txBody>
      </p:sp>
      <p:pic>
        <p:nvPicPr>
          <p:cNvPr id="8198" name="Picture 22" descr="A7BFBDAB995497C233593ECFDD746F92218267607876187797960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821113"/>
            <a:ext cx="9175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kstSylinder 17"/>
          <p:cNvSpPr txBox="1">
            <a:spLocks noChangeArrowheads="1"/>
          </p:cNvSpPr>
          <p:nvPr/>
        </p:nvSpPr>
        <p:spPr bwMode="auto">
          <a:xfrm>
            <a:off x="3438791" y="5566642"/>
            <a:ext cx="2250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b-NO" sz="2400" b="1" dirty="0" smtClean="0"/>
              <a:t>Statistikkbanker</a:t>
            </a:r>
            <a:endParaRPr lang="nb-NO" sz="2400" b="1" dirty="0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12823" r="22718" b="21603"/>
          <a:stretch/>
        </p:blipFill>
        <p:spPr bwMode="auto">
          <a:xfrm>
            <a:off x="2897481" y="2815852"/>
            <a:ext cx="3000179" cy="259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0" t="13165" r="34360" b="5426"/>
          <a:stretch/>
        </p:blipFill>
        <p:spPr bwMode="auto">
          <a:xfrm>
            <a:off x="6660232" y="2815852"/>
            <a:ext cx="2157178" cy="259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Sylinder 17"/>
          <p:cNvSpPr txBox="1">
            <a:spLocks noChangeArrowheads="1"/>
          </p:cNvSpPr>
          <p:nvPr/>
        </p:nvSpPr>
        <p:spPr bwMode="auto">
          <a:xfrm>
            <a:off x="7036687" y="5566643"/>
            <a:ext cx="1404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b-NO" sz="2400" b="1" dirty="0" err="1" smtClean="0"/>
              <a:t>Faktaark</a:t>
            </a:r>
            <a:endParaRPr lang="nb-NO" sz="2400" b="1" dirty="0"/>
          </a:p>
        </p:txBody>
      </p:sp>
      <p:cxnSp>
        <p:nvCxnSpPr>
          <p:cNvPr id="3" name="Rett pil 2"/>
          <p:cNvCxnSpPr/>
          <p:nvPr/>
        </p:nvCxnSpPr>
        <p:spPr>
          <a:xfrm>
            <a:off x="2195736" y="1844824"/>
            <a:ext cx="7017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>
            <a:off x="5789034" y="1844824"/>
            <a:ext cx="7017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3510" y="1984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Praktisk bruk av </a:t>
            </a:r>
            <a:r>
              <a:rPr lang="nb-NO" dirty="0" err="1" smtClean="0"/>
              <a:t>FHIs</a:t>
            </a:r>
            <a:r>
              <a:rPr lang="nb-NO" dirty="0" smtClean="0"/>
              <a:t> verktøy</a:t>
            </a:r>
            <a:endParaRPr lang="nb-N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2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36613"/>
            <a:ext cx="7772400" cy="838200"/>
          </a:xfrm>
        </p:spPr>
        <p:txBody>
          <a:bodyPr/>
          <a:lstStyle/>
          <a:p>
            <a:pPr algn="l"/>
            <a:r>
              <a:rPr lang="nb-NO" altLang="nb-NO" b="1" smtClean="0"/>
              <a:t>Lov om folkehelsearbeid: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496300" cy="45370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nb-NO" sz="2200" u="sng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b-NO" sz="2200" b="1" dirty="0" smtClean="0"/>
              <a:t>Kommunen (§ 5):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nb-NO" sz="2200" dirty="0" smtClean="0"/>
              <a:t>	Skal ha nødvendig oversikt over helsetilstanden i befolkningen og de positive og negative faktorer som kan virke inn på denne.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endParaRPr lang="nb-NO" sz="2200" dirty="0" smtClean="0"/>
          </a:p>
          <a:p>
            <a:pPr marL="800100" lvl="1" indent="-342900">
              <a:lnSpc>
                <a:spcPct val="80000"/>
              </a:lnSpc>
              <a:buFontTx/>
              <a:buAutoNum type="alphaLcParenR"/>
              <a:defRPr/>
            </a:pPr>
            <a:r>
              <a:rPr lang="nb-NO" sz="1800" dirty="0" smtClean="0"/>
              <a:t>Opplysninger som statlige helsemyndigheter og fylkeskommunen gjør tilgjengelig</a:t>
            </a:r>
          </a:p>
          <a:p>
            <a:pPr marL="800100" lvl="1" indent="-342900">
              <a:lnSpc>
                <a:spcPct val="80000"/>
              </a:lnSpc>
              <a:buFontTx/>
              <a:buAutoNum type="alphaLcParenR"/>
              <a:defRPr/>
            </a:pPr>
            <a:r>
              <a:rPr lang="nb-NO" sz="1800" dirty="0" smtClean="0"/>
              <a:t>Kunnskap fra de kommunale helse- og omsorgstjenestene</a:t>
            </a:r>
          </a:p>
          <a:p>
            <a:pPr marL="800100" lvl="1" indent="-342900">
              <a:lnSpc>
                <a:spcPct val="80000"/>
              </a:lnSpc>
              <a:buFontTx/>
              <a:buAutoNum type="alphaLcParenR"/>
              <a:defRPr/>
            </a:pPr>
            <a:r>
              <a:rPr lang="nb-NO" sz="1800" dirty="0" smtClean="0"/>
              <a:t>Kunnskap om faktorer og utviklingstrekk i miljø og lokalsamfunn som kan ha innvirkning på befolkningens helse</a:t>
            </a:r>
          </a:p>
          <a:p>
            <a:pPr marL="800100" lvl="1" indent="-342900">
              <a:lnSpc>
                <a:spcPct val="80000"/>
              </a:lnSpc>
              <a:buFontTx/>
              <a:buAutoNum type="alphaLcParenR" startAt="3"/>
              <a:defRPr/>
            </a:pPr>
            <a:endParaRPr lang="nb-NO" sz="1800" b="1" dirty="0"/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nb-NO" sz="2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03746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36613"/>
            <a:ext cx="7772400" cy="838200"/>
          </a:xfrm>
        </p:spPr>
        <p:txBody>
          <a:bodyPr/>
          <a:lstStyle/>
          <a:p>
            <a:pPr algn="l"/>
            <a:r>
              <a:rPr lang="nb-NO" altLang="nb-NO" b="1" smtClean="0"/>
              <a:t>Lov om folkehelsearbeid: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496300" cy="45370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nb-NO" sz="2200" u="sng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b-NO" sz="2200" b="1" dirty="0" smtClean="0"/>
              <a:t>Kommunen (§ 5):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nb-NO" sz="2200" dirty="0" smtClean="0"/>
              <a:t>	Skal ha nødvendig oversikt over helsetilstanden i befolkningen og de positive og negative faktorer som kan virke inn på denne.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endParaRPr lang="nb-NO" sz="2200" dirty="0" smtClean="0"/>
          </a:p>
          <a:p>
            <a:pPr marL="800100" lvl="1" indent="-342900">
              <a:lnSpc>
                <a:spcPct val="80000"/>
              </a:lnSpc>
              <a:buFontTx/>
              <a:buAutoNum type="alphaLcParenR"/>
              <a:defRPr/>
            </a:pPr>
            <a:r>
              <a:rPr lang="nb-NO" sz="1800" dirty="0" smtClean="0"/>
              <a:t>Opplysninger som </a:t>
            </a:r>
            <a:r>
              <a:rPr lang="nb-NO" sz="1800" u="sng" dirty="0" smtClean="0"/>
              <a:t>statlige helsemyndigheter </a:t>
            </a:r>
            <a:r>
              <a:rPr lang="nb-NO" sz="1800" dirty="0" smtClean="0"/>
              <a:t>og fylkeskommunen gjør tilgjengelig</a:t>
            </a:r>
          </a:p>
          <a:p>
            <a:pPr marL="800100" lvl="1" indent="-342900">
              <a:lnSpc>
                <a:spcPct val="80000"/>
              </a:lnSpc>
              <a:buFontTx/>
              <a:buAutoNum type="alphaLcParenR"/>
              <a:defRPr/>
            </a:pPr>
            <a:r>
              <a:rPr lang="nb-NO" sz="1800" dirty="0" smtClean="0"/>
              <a:t>Kunnskap fra de kommunale helse- og omsorgstjenestene</a:t>
            </a:r>
          </a:p>
          <a:p>
            <a:pPr marL="800100" lvl="1" indent="-342900">
              <a:lnSpc>
                <a:spcPct val="80000"/>
              </a:lnSpc>
              <a:buFontTx/>
              <a:buAutoNum type="alphaLcParenR"/>
              <a:defRPr/>
            </a:pPr>
            <a:r>
              <a:rPr lang="nb-NO" sz="1800" dirty="0" smtClean="0"/>
              <a:t>Kunnskap om faktorer og utviklingstrekk i miljø og lokalsamfunn som kan ha innvirkning på befolkningens helse</a:t>
            </a:r>
          </a:p>
          <a:p>
            <a:pPr marL="800100" lvl="1" indent="-342900">
              <a:lnSpc>
                <a:spcPct val="80000"/>
              </a:lnSpc>
              <a:buFontTx/>
              <a:buAutoNum type="alphaLcParenR" startAt="3"/>
              <a:defRPr/>
            </a:pPr>
            <a:endParaRPr lang="nb-NO" sz="1800" b="1" dirty="0"/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nb-NO" sz="2200" dirty="0" smtClean="0"/>
          </a:p>
        </p:txBody>
      </p:sp>
      <p:sp>
        <p:nvSpPr>
          <p:cNvPr id="2" name="TekstSylinder 1"/>
          <p:cNvSpPr txBox="1"/>
          <p:nvPr/>
        </p:nvSpPr>
        <p:spPr>
          <a:xfrm>
            <a:off x="2822713" y="5152446"/>
            <a:ext cx="2814681" cy="36933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3871"/>
                </a:solidFill>
              </a:rPr>
              <a:t>Nasjonalt folkehelseinstitutt</a:t>
            </a:r>
          </a:p>
        </p:txBody>
      </p:sp>
      <p:cxnSp>
        <p:nvCxnSpPr>
          <p:cNvPr id="4" name="Rett pil 3"/>
          <p:cNvCxnSpPr>
            <a:stCxn id="2" idx="0"/>
          </p:cNvCxnSpPr>
          <p:nvPr/>
        </p:nvCxnSpPr>
        <p:spPr>
          <a:xfrm flipH="1" flipV="1">
            <a:off x="4230053" y="3538330"/>
            <a:ext cx="1" cy="161411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12796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>
          <a:xfrm>
            <a:off x="440531" y="37473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altLang="nb-NO" sz="3600" dirty="0" smtClean="0"/>
              <a:t>Systematisk folkehelsearbeid i kommunen</a:t>
            </a:r>
            <a:br>
              <a:rPr lang="nb-NO" altLang="nb-NO" sz="3600" dirty="0" smtClean="0"/>
            </a:br>
            <a:r>
              <a:rPr lang="nb-NO" altLang="nb-NO" sz="3600" dirty="0" smtClean="0"/>
              <a:t> </a:t>
            </a:r>
            <a:r>
              <a:rPr lang="nb-NO" altLang="nb-NO" sz="3600" i="1" dirty="0" smtClean="0"/>
              <a:t>-</a:t>
            </a:r>
            <a:r>
              <a:rPr lang="nb-NO" altLang="nb-NO" sz="3600" i="1" dirty="0" err="1" smtClean="0"/>
              <a:t>FHIs</a:t>
            </a:r>
            <a:r>
              <a:rPr lang="nb-NO" altLang="nb-NO" sz="3600" i="1" dirty="0" smtClean="0"/>
              <a:t> bidrag</a:t>
            </a:r>
          </a:p>
        </p:txBody>
      </p:sp>
      <p:pic>
        <p:nvPicPr>
          <p:cNvPr id="6147" name="Plassholder for innhold 6" descr="cid:image013.png@01CCF633.4F0CDDB0"/>
          <p:cNvPicPr>
            <a:picLocks noGrp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3789363"/>
            <a:ext cx="4968875" cy="2925762"/>
          </a:xfrm>
        </p:spPr>
      </p:pic>
      <p:sp>
        <p:nvSpPr>
          <p:cNvPr id="10" name="Pil ned 9"/>
          <p:cNvSpPr/>
          <p:nvPr/>
        </p:nvSpPr>
        <p:spPr>
          <a:xfrm>
            <a:off x="5148263" y="3468688"/>
            <a:ext cx="90487" cy="57626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6149" name="TekstSylinder 7"/>
          <p:cNvSpPr txBox="1">
            <a:spLocks noChangeArrowheads="1"/>
          </p:cNvSpPr>
          <p:nvPr/>
        </p:nvSpPr>
        <p:spPr bwMode="auto">
          <a:xfrm>
            <a:off x="4554537" y="2757166"/>
            <a:ext cx="1368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b-NO" altLang="nb-NO" sz="1200" dirty="0">
                <a:ln>
                  <a:solidFill>
                    <a:schemeClr val="tx2"/>
                  </a:solidFill>
                </a:ln>
              </a:rPr>
              <a:t>Kommunens sammenstilling og tolking av dataene</a:t>
            </a:r>
          </a:p>
        </p:txBody>
      </p:sp>
      <p:sp>
        <p:nvSpPr>
          <p:cNvPr id="15" name="Pil ned 14"/>
          <p:cNvSpPr/>
          <p:nvPr/>
        </p:nvSpPr>
        <p:spPr>
          <a:xfrm rot="19309526">
            <a:off x="4595813" y="2214563"/>
            <a:ext cx="90487" cy="57626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7" name="Pil ned 16"/>
          <p:cNvSpPr/>
          <p:nvPr/>
        </p:nvSpPr>
        <p:spPr>
          <a:xfrm rot="2393947">
            <a:off x="5470525" y="2225675"/>
            <a:ext cx="88900" cy="57626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6152" name="TekstSylinder 18"/>
          <p:cNvSpPr txBox="1">
            <a:spLocks noChangeArrowheads="1"/>
          </p:cNvSpPr>
          <p:nvPr/>
        </p:nvSpPr>
        <p:spPr bwMode="auto">
          <a:xfrm>
            <a:off x="5514974" y="1968822"/>
            <a:ext cx="10017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b-NO" altLang="nb-NO" sz="1200" b="1" dirty="0" smtClean="0">
                <a:solidFill>
                  <a:srgbClr val="FF0000"/>
                </a:solidFill>
              </a:rPr>
              <a:t>FHI-data</a:t>
            </a:r>
            <a:endParaRPr lang="nb-NO" altLang="nb-NO" sz="1200" b="1" dirty="0">
              <a:solidFill>
                <a:srgbClr val="FF0000"/>
              </a:solidFill>
            </a:endParaRPr>
          </a:p>
        </p:txBody>
      </p:sp>
      <p:sp>
        <p:nvSpPr>
          <p:cNvPr id="6153" name="TekstSylinder 19"/>
          <p:cNvSpPr txBox="1">
            <a:spLocks noChangeArrowheads="1"/>
          </p:cNvSpPr>
          <p:nvPr/>
        </p:nvSpPr>
        <p:spPr bwMode="auto">
          <a:xfrm>
            <a:off x="4054475" y="1985963"/>
            <a:ext cx="1001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b-NO" altLang="nb-NO" sz="1200" dirty="0">
                <a:ln>
                  <a:solidFill>
                    <a:schemeClr val="tx2"/>
                  </a:solidFill>
                </a:ln>
              </a:rPr>
              <a:t>Lokale data</a:t>
            </a:r>
          </a:p>
        </p:txBody>
      </p:sp>
    </p:spTree>
    <p:extLst>
      <p:ext uri="{BB962C8B-B14F-4D97-AF65-F5344CB8AC3E}">
        <p14:creationId xmlns:p14="http://schemas.microsoft.com/office/powerpoint/2010/main" val="2233953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>
          <a:xfrm>
            <a:off x="468313" y="473075"/>
            <a:ext cx="8229600" cy="1143000"/>
          </a:xfrm>
        </p:spPr>
        <p:txBody>
          <a:bodyPr/>
          <a:lstStyle/>
          <a:p>
            <a:pPr algn="l" eaLnBrk="1" hangingPunct="1"/>
            <a:r>
              <a:rPr lang="nb-NO" altLang="nb-NO" dirty="0" smtClean="0"/>
              <a:t>Datagrunnlag:</a:t>
            </a:r>
          </a:p>
        </p:txBody>
      </p:sp>
      <p:sp>
        <p:nvSpPr>
          <p:cNvPr id="7171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 eaLnBrk="1" hangingPunct="1"/>
            <a:endParaRPr lang="nb-NO" altLang="nb-NO" sz="2800" smtClean="0"/>
          </a:p>
          <a:p>
            <a:pPr marL="571500" indent="-457200" eaLnBrk="1" hangingPunct="1"/>
            <a:endParaRPr lang="nb-NO" altLang="nb-NO" sz="2800" smtClean="0"/>
          </a:p>
          <a:p>
            <a:pPr marL="571500" indent="-457200" eaLnBrk="1" hangingPunct="1"/>
            <a:r>
              <a:rPr lang="nb-NO" altLang="nb-NO" sz="2800" smtClean="0"/>
              <a:t>Sentrale registre</a:t>
            </a:r>
          </a:p>
          <a:p>
            <a:pPr marL="571500" indent="-457200" eaLnBrk="1" hangingPunct="1"/>
            <a:r>
              <a:rPr lang="nb-NO" altLang="nb-NO" sz="2800" smtClean="0"/>
              <a:t>Andre relevante datakilder med data på kommunenivå</a:t>
            </a:r>
          </a:p>
          <a:p>
            <a:pPr marL="1371600" lvl="2" indent="-457200" eaLnBrk="1" hangingPunct="1">
              <a:buFont typeface="Arial" charset="0"/>
              <a:buNone/>
            </a:pPr>
            <a:endParaRPr lang="nb-NO" altLang="nb-NO" smtClean="0"/>
          </a:p>
          <a:p>
            <a:pPr marL="1371600" lvl="2" indent="-457200" eaLnBrk="1" hangingPunct="1">
              <a:buFont typeface="Arial" charset="0"/>
              <a:buNone/>
            </a:pPr>
            <a:endParaRPr lang="nb-NO" altLang="nb-NO" smtClean="0"/>
          </a:p>
        </p:txBody>
      </p:sp>
    </p:spTree>
    <p:extLst>
      <p:ext uri="{BB962C8B-B14F-4D97-AF65-F5344CB8AC3E}">
        <p14:creationId xmlns:p14="http://schemas.microsoft.com/office/powerpoint/2010/main" val="27005054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tx2"/>
                </a:solidFill>
                <a:latin typeface="Calibri" pitchFamily="34" charset="0"/>
              </a:rPr>
              <a:t>Hvordan presenteres statistikken</a:t>
            </a:r>
            <a:r>
              <a:rPr lang="nb-NO" dirty="0" smtClean="0">
                <a:solidFill>
                  <a:schemeClr val="tx2"/>
                </a:solidFill>
                <a:latin typeface="Calibri" pitchFamily="34" charset="0"/>
              </a:rPr>
              <a:t>?</a:t>
            </a:r>
            <a:endParaRPr lang="nb-NO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12823" r="22718" b="21603"/>
          <a:stretch/>
        </p:blipFill>
        <p:spPr bwMode="auto">
          <a:xfrm>
            <a:off x="2897481" y="2781004"/>
            <a:ext cx="3040503" cy="262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1"/>
          <p:cNvSpPr txBox="1">
            <a:spLocks noChangeArrowheads="1"/>
          </p:cNvSpPr>
          <p:nvPr/>
        </p:nvSpPr>
        <p:spPr bwMode="auto">
          <a:xfrm>
            <a:off x="71438" y="5589588"/>
            <a:ext cx="2480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b-NO" sz="2400" b="1" dirty="0">
                <a:solidFill>
                  <a:schemeClr val="tx2"/>
                </a:solidFill>
                <a:ea typeface="+mj-ea"/>
                <a:cs typeface="+mj-cs"/>
              </a:rPr>
              <a:t>Folkehelseprofiler</a:t>
            </a:r>
          </a:p>
        </p:txBody>
      </p:sp>
      <p:sp>
        <p:nvSpPr>
          <p:cNvPr id="9" name="TekstSylinder 17"/>
          <p:cNvSpPr txBox="1">
            <a:spLocks noChangeArrowheads="1"/>
          </p:cNvSpPr>
          <p:nvPr/>
        </p:nvSpPr>
        <p:spPr bwMode="auto">
          <a:xfrm>
            <a:off x="3419872" y="5594880"/>
            <a:ext cx="2250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b-NO" sz="2400" b="1" dirty="0">
                <a:solidFill>
                  <a:schemeClr val="tx2"/>
                </a:solidFill>
                <a:ea typeface="+mj-ea"/>
                <a:cs typeface="+mj-cs"/>
              </a:rPr>
              <a:t>S</a:t>
            </a:r>
            <a:r>
              <a:rPr lang="nb-NO" sz="2400" b="1" dirty="0" smtClean="0">
                <a:solidFill>
                  <a:schemeClr val="tx2"/>
                </a:solidFill>
                <a:ea typeface="+mj-ea"/>
                <a:cs typeface="+mj-cs"/>
              </a:rPr>
              <a:t>tatistikkbanker</a:t>
            </a:r>
            <a:endParaRPr lang="nb-NO" sz="2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0" name="TekstSylinder 17"/>
          <p:cNvSpPr txBox="1">
            <a:spLocks noChangeArrowheads="1"/>
          </p:cNvSpPr>
          <p:nvPr/>
        </p:nvSpPr>
        <p:spPr bwMode="auto">
          <a:xfrm>
            <a:off x="7036687" y="5566643"/>
            <a:ext cx="1404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b-NO" sz="2400" b="1" dirty="0" err="1">
                <a:solidFill>
                  <a:schemeClr val="tx2"/>
                </a:solidFill>
                <a:ea typeface="+mj-ea"/>
                <a:cs typeface="+mj-cs"/>
              </a:rPr>
              <a:t>Faktaark</a:t>
            </a:r>
            <a:endParaRPr lang="nb-NO" sz="2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369">
            <a:off x="382135" y="2159538"/>
            <a:ext cx="2283058" cy="3264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1003"/>
            <a:ext cx="2961935" cy="26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30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0"/>
          <p:cNvSpPr>
            <a:spLocks noChangeArrowheads="1"/>
          </p:cNvSpPr>
          <p:nvPr/>
        </p:nvSpPr>
        <p:spPr bwMode="auto">
          <a:xfrm>
            <a:off x="-57150" y="1492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nb-NO">
              <a:solidFill>
                <a:srgbClr val="000000"/>
              </a:solidFill>
            </a:endParaRPr>
          </a:p>
        </p:txBody>
      </p:sp>
      <p:sp>
        <p:nvSpPr>
          <p:cNvPr id="7174" name="Rectangle 34"/>
          <p:cNvSpPr>
            <a:spLocks noChangeArrowheads="1"/>
          </p:cNvSpPr>
          <p:nvPr/>
        </p:nvSpPr>
        <p:spPr bwMode="auto">
          <a:xfrm>
            <a:off x="-57150" y="1492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nb-NO">
              <a:solidFill>
                <a:srgbClr val="000000"/>
              </a:solidFill>
            </a:endParaRPr>
          </a:p>
        </p:txBody>
      </p:sp>
      <p:sp>
        <p:nvSpPr>
          <p:cNvPr id="7178" name="Text Box 50"/>
          <p:cNvSpPr txBox="1">
            <a:spLocks noChangeArrowheads="1"/>
          </p:cNvSpPr>
          <p:nvPr/>
        </p:nvSpPr>
        <p:spPr bwMode="auto">
          <a:xfrm>
            <a:off x="5651500" y="3140075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>
              <a:solidFill>
                <a:srgbClr val="000000"/>
              </a:solidFill>
            </a:endParaRPr>
          </a:p>
        </p:txBody>
      </p:sp>
      <p:grpSp>
        <p:nvGrpSpPr>
          <p:cNvPr id="6" name="Gruppe 5"/>
          <p:cNvGrpSpPr/>
          <p:nvPr/>
        </p:nvGrpSpPr>
        <p:grpSpPr>
          <a:xfrm>
            <a:off x="1835150" y="279434"/>
            <a:ext cx="5113338" cy="3268313"/>
            <a:chOff x="1835150" y="279434"/>
            <a:chExt cx="5113338" cy="3268313"/>
          </a:xfrm>
        </p:grpSpPr>
        <p:sp>
          <p:nvSpPr>
            <p:cNvPr id="7171" name="Line 25"/>
            <p:cNvSpPr>
              <a:spLocks noChangeShapeType="1"/>
            </p:cNvSpPr>
            <p:nvPr/>
          </p:nvSpPr>
          <p:spPr bwMode="auto">
            <a:xfrm flipH="1">
              <a:off x="4348264" y="1071597"/>
              <a:ext cx="7836" cy="2416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>
                <a:solidFill>
                  <a:srgbClr val="000000"/>
                </a:solidFill>
              </a:endParaRPr>
            </a:p>
          </p:txBody>
        </p:sp>
        <p:sp>
          <p:nvSpPr>
            <p:cNvPr id="7172" name="Line 24"/>
            <p:cNvSpPr>
              <a:spLocks noChangeShapeType="1"/>
            </p:cNvSpPr>
            <p:nvPr/>
          </p:nvSpPr>
          <p:spPr bwMode="auto">
            <a:xfrm>
              <a:off x="4356100" y="1988840"/>
              <a:ext cx="0" cy="2642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>
                <a:solidFill>
                  <a:srgbClr val="000000"/>
                </a:solidFill>
              </a:endParaRPr>
            </a:p>
          </p:txBody>
        </p:sp>
        <p:sp>
          <p:nvSpPr>
            <p:cNvPr id="7175" name="AutoShape 42"/>
            <p:cNvSpPr>
              <a:spLocks noChangeArrowheads="1"/>
            </p:cNvSpPr>
            <p:nvPr/>
          </p:nvSpPr>
          <p:spPr bwMode="auto">
            <a:xfrm>
              <a:off x="3492500" y="279434"/>
              <a:ext cx="1835150" cy="792162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nb-NO" sz="1200">
                <a:solidFill>
                  <a:srgbClr val="000000"/>
                </a:solidFill>
              </a:endParaRPr>
            </a:p>
          </p:txBody>
        </p:sp>
        <p:sp>
          <p:nvSpPr>
            <p:cNvPr id="7176" name="Text Box 47"/>
            <p:cNvSpPr txBox="1">
              <a:spLocks noChangeArrowheads="1"/>
            </p:cNvSpPr>
            <p:nvPr/>
          </p:nvSpPr>
          <p:spPr bwMode="auto">
            <a:xfrm>
              <a:off x="3492500" y="488885"/>
              <a:ext cx="1835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dirty="0" err="1">
                  <a:solidFill>
                    <a:schemeClr val="tx2"/>
                  </a:solidFill>
                </a:rPr>
                <a:t>g</a:t>
              </a:r>
              <a:r>
                <a:rPr lang="en-US" dirty="0" err="1" smtClean="0">
                  <a:solidFill>
                    <a:schemeClr val="tx2"/>
                  </a:solidFill>
                </a:rPr>
                <a:t>runnlagsdata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uppe 3"/>
            <p:cNvGrpSpPr/>
            <p:nvPr/>
          </p:nvGrpSpPr>
          <p:grpSpPr>
            <a:xfrm>
              <a:off x="1835150" y="2251604"/>
              <a:ext cx="5113338" cy="1296143"/>
              <a:chOff x="1835150" y="2348881"/>
              <a:chExt cx="5113338" cy="1296143"/>
            </a:xfrm>
          </p:grpSpPr>
          <p:sp>
            <p:nvSpPr>
              <p:cNvPr id="7177" name="Text Box 48"/>
              <p:cNvSpPr txBox="1">
                <a:spLocks noChangeArrowheads="1"/>
              </p:cNvSpPr>
              <p:nvPr/>
            </p:nvSpPr>
            <p:spPr bwMode="auto">
              <a:xfrm>
                <a:off x="1835150" y="2348881"/>
                <a:ext cx="5113338" cy="1296143"/>
              </a:xfrm>
              <a:prstGeom prst="rect">
                <a:avLst/>
              </a:prstGeom>
              <a:solidFill>
                <a:srgbClr val="99CC00">
                  <a:alpha val="49019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1080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sz="800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2400" dirty="0" err="1">
                    <a:solidFill>
                      <a:schemeClr val="tx2"/>
                    </a:solidFill>
                  </a:rPr>
                  <a:t>statistikkbank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      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7179" name="Picture 29" descr="timelin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1500" y="2897686"/>
                <a:ext cx="1220788" cy="720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" name="Gruppe 2"/>
            <p:cNvGrpSpPr/>
            <p:nvPr/>
          </p:nvGrpSpPr>
          <p:grpSpPr>
            <a:xfrm>
              <a:off x="3132138" y="1295839"/>
              <a:ext cx="2447925" cy="720725"/>
              <a:chOff x="3132138" y="1363932"/>
              <a:chExt cx="2447925" cy="720725"/>
            </a:xfrm>
          </p:grpSpPr>
          <p:sp>
            <p:nvSpPr>
              <p:cNvPr id="7170" name="Text Box 27"/>
              <p:cNvSpPr txBox="1">
                <a:spLocks noChangeArrowheads="1"/>
              </p:cNvSpPr>
              <p:nvPr/>
            </p:nvSpPr>
            <p:spPr bwMode="auto">
              <a:xfrm>
                <a:off x="3132138" y="1363932"/>
                <a:ext cx="2447925" cy="7207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80" name="Rectangle 30"/>
              <p:cNvSpPr>
                <a:spLocks noChangeArrowheads="1"/>
              </p:cNvSpPr>
              <p:nvPr/>
            </p:nvSpPr>
            <p:spPr bwMode="auto">
              <a:xfrm>
                <a:off x="3132138" y="1509362"/>
                <a:ext cx="2447925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dirty="0" err="1">
                    <a:solidFill>
                      <a:schemeClr val="tx2"/>
                    </a:solidFill>
                    <a:latin typeface="Arial" charset="0"/>
                  </a:rPr>
                  <a:t>bearbeiding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Gruppe 6"/>
          <p:cNvGrpSpPr/>
          <p:nvPr/>
        </p:nvGrpSpPr>
        <p:grpSpPr>
          <a:xfrm>
            <a:off x="2015331" y="3547747"/>
            <a:ext cx="4752975" cy="2976877"/>
            <a:chOff x="2015331" y="3547747"/>
            <a:chExt cx="4752975" cy="2976877"/>
          </a:xfrm>
        </p:grpSpPr>
        <p:grpSp>
          <p:nvGrpSpPr>
            <p:cNvPr id="5" name="Gruppe 4"/>
            <p:cNvGrpSpPr/>
            <p:nvPr/>
          </p:nvGrpSpPr>
          <p:grpSpPr>
            <a:xfrm>
              <a:off x="3276600" y="3794745"/>
              <a:ext cx="2159000" cy="714375"/>
              <a:chOff x="3276600" y="3716338"/>
              <a:chExt cx="2159000" cy="714375"/>
            </a:xfrm>
          </p:grpSpPr>
          <p:sp>
            <p:nvSpPr>
              <p:cNvPr id="15" name="Text Box 27"/>
              <p:cNvSpPr txBox="1">
                <a:spLocks noChangeArrowheads="1"/>
              </p:cNvSpPr>
              <p:nvPr/>
            </p:nvSpPr>
            <p:spPr bwMode="auto">
              <a:xfrm>
                <a:off x="3276600" y="3716338"/>
                <a:ext cx="2159000" cy="6127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3276600" y="3789363"/>
                <a:ext cx="2089150" cy="641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dirty="0" err="1">
                    <a:solidFill>
                      <a:schemeClr val="tx2"/>
                    </a:solidFill>
                    <a:latin typeface="Arial" charset="0"/>
                  </a:rPr>
                  <a:t>nøkkeltall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algn="ctr" eaLnBrk="0" hangingPunct="0"/>
                <a:endParaRPr lang="en-US" dirty="0"/>
              </a:p>
            </p:txBody>
          </p:sp>
        </p:grp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015331" y="4724399"/>
              <a:ext cx="4752975" cy="1800225"/>
            </a:xfrm>
            <a:prstGeom prst="rect">
              <a:avLst/>
            </a:prstGeom>
            <a:solidFill>
              <a:srgbClr val="5179D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nb-NO" sz="2400" dirty="0" err="1" smtClean="0">
                  <a:solidFill>
                    <a:schemeClr val="bg1"/>
                  </a:solidFill>
                </a:rPr>
                <a:t>Folkehelsprofiler</a:t>
              </a:r>
              <a:r>
                <a:rPr lang="nb-NO" sz="2400" dirty="0" smtClean="0">
                  <a:solidFill>
                    <a:schemeClr val="bg1"/>
                  </a:solidFill>
                </a:rPr>
                <a:t> </a:t>
              </a:r>
              <a:endParaRPr lang="nb-NO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4356100" y="3547747"/>
              <a:ext cx="0" cy="2412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4356100" y="4407520"/>
              <a:ext cx="0" cy="316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graphicFrame>
          <p:nvGraphicFramePr>
            <p:cNvPr id="2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7689776"/>
                </p:ext>
              </p:extLst>
            </p:nvPr>
          </p:nvGraphicFramePr>
          <p:xfrm>
            <a:off x="3563938" y="5229225"/>
            <a:ext cx="760412" cy="1085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3" name="Acrobat Document" r:id="rId5" imgW="5666994" imgH="8095869" progId="AcroExch.Document.7">
                    <p:embed/>
                  </p:oleObj>
                </mc:Choice>
                <mc:Fallback>
                  <p:oleObj name="Acrobat Document" r:id="rId5" imgW="5666994" imgH="8095869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3938" y="5229225"/>
                          <a:ext cx="760412" cy="108585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0310196"/>
                </p:ext>
              </p:extLst>
            </p:nvPr>
          </p:nvGraphicFramePr>
          <p:xfrm>
            <a:off x="4500563" y="5229225"/>
            <a:ext cx="754062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4" name="Acrobat Document" r:id="rId7" imgW="5666994" imgH="8095869" progId="AcroExch.Document.7">
                    <p:embed/>
                  </p:oleObj>
                </mc:Choice>
                <mc:Fallback>
                  <p:oleObj name="Acrobat Document" r:id="rId7" imgW="5666994" imgH="8095869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0563" y="5229225"/>
                          <a:ext cx="754062" cy="10795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5093634"/>
                </p:ext>
              </p:extLst>
            </p:nvPr>
          </p:nvGraphicFramePr>
          <p:xfrm>
            <a:off x="5364163" y="5229225"/>
            <a:ext cx="760412" cy="1085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5" name="Acrobat Document" r:id="rId9" imgW="5666994" imgH="8095869" progId="AcroExch.Document.7">
                    <p:embed/>
                  </p:oleObj>
                </mc:Choice>
                <mc:Fallback>
                  <p:oleObj name="Acrobat Document" r:id="rId9" imgW="5666994" imgH="8095869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4163" y="5229225"/>
                          <a:ext cx="760412" cy="108585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36" t="16812" r="41536" b="17526"/>
            <a:stretch>
              <a:fillRect/>
            </a:stretch>
          </p:blipFill>
          <p:spPr bwMode="auto">
            <a:xfrm>
              <a:off x="2627313" y="5229225"/>
              <a:ext cx="750887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01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tel 1"/>
          <p:cNvSpPr>
            <a:spLocks noGrp="1"/>
          </p:cNvSpPr>
          <p:nvPr>
            <p:ph type="title"/>
          </p:nvPr>
        </p:nvSpPr>
        <p:spPr>
          <a:xfrm>
            <a:off x="206735" y="274638"/>
            <a:ext cx="8698726" cy="1143000"/>
          </a:xfrm>
        </p:spPr>
        <p:txBody>
          <a:bodyPr>
            <a:noAutofit/>
          </a:bodyPr>
          <a:lstStyle/>
          <a:p>
            <a:r>
              <a:rPr lang="nb-NO" sz="2800" dirty="0" smtClean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nb-NO" sz="2800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nb-NO" sz="2800" dirty="0" smtClean="0">
                <a:solidFill>
                  <a:schemeClr val="tx2"/>
                </a:solidFill>
                <a:latin typeface="Calibri" pitchFamily="34" charset="0"/>
              </a:rPr>
              <a:t>Inspirasjon </a:t>
            </a:r>
            <a:r>
              <a:rPr lang="nb-NO" sz="2800" dirty="0">
                <a:solidFill>
                  <a:schemeClr val="tx2"/>
                </a:solidFill>
                <a:latin typeface="Calibri" pitchFamily="34" charset="0"/>
              </a:rPr>
              <a:t>fra England, National Health Observatories:</a:t>
            </a:r>
            <a:br>
              <a:rPr lang="nb-NO" sz="2800" dirty="0">
                <a:solidFill>
                  <a:schemeClr val="tx2"/>
                </a:solidFill>
                <a:latin typeface="Calibri" pitchFamily="34" charset="0"/>
              </a:rPr>
            </a:br>
            <a:endParaRPr lang="nb-NO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2276872"/>
            <a:ext cx="2860675" cy="4033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7108" name="Rectangle 2"/>
          <p:cNvSpPr txBox="1">
            <a:spLocks noChangeArrowheads="1"/>
          </p:cNvSpPr>
          <p:nvPr/>
        </p:nvSpPr>
        <p:spPr bwMode="auto">
          <a:xfrm>
            <a:off x="504825" y="1628775"/>
            <a:ext cx="8229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nb-NO" sz="18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3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FHI-presentasjon norsk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FHI_mal_norsk</Template>
  <TotalTime>734</TotalTime>
  <Words>528</Words>
  <Application>Microsoft Office PowerPoint</Application>
  <PresentationFormat>Skjermfremvisning (4:3)</PresentationFormat>
  <Paragraphs>153</Paragraphs>
  <Slides>26</Slides>
  <Notes>14</Notes>
  <HiddenSlides>3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28" baseType="lpstr">
      <vt:lpstr>FHI-presentasjon norsk 2012</vt:lpstr>
      <vt:lpstr>Acrobat Document</vt:lpstr>
      <vt:lpstr>Folkehelseprofiler og statistikkbanker</vt:lpstr>
      <vt:lpstr>Disposisjon:</vt:lpstr>
      <vt:lpstr>Lov om folkehelsearbeid:</vt:lpstr>
      <vt:lpstr>Lov om folkehelsearbeid:</vt:lpstr>
      <vt:lpstr>Systematisk folkehelsearbeid i kommunen  -FHIs bidrag</vt:lpstr>
      <vt:lpstr>Datagrunnlag:</vt:lpstr>
      <vt:lpstr>Hvordan presenteres statistikken?</vt:lpstr>
      <vt:lpstr>PowerPoint-presentasjon</vt:lpstr>
      <vt:lpstr> Inspirasjon fra England, National Health Observatories: </vt:lpstr>
      <vt:lpstr>Folkehelseprofiler</vt:lpstr>
      <vt:lpstr>Folkehelseprofiler</vt:lpstr>
      <vt:lpstr>Folkehelseprofiler</vt:lpstr>
      <vt:lpstr>PowerPoint-presentasjon</vt:lpstr>
      <vt:lpstr>Første vurdering</vt:lpstr>
      <vt:lpstr> To statistikkbanker</vt:lpstr>
      <vt:lpstr>Kommunehelsa statistikkbank</vt:lpstr>
      <vt:lpstr> </vt:lpstr>
      <vt:lpstr>Veiledning og hjelp på nettsidene</vt:lpstr>
      <vt:lpstr>Faktaark</vt:lpstr>
      <vt:lpstr>PowerPoint-presentasjon</vt:lpstr>
      <vt:lpstr>Systematisk folkehelsearbeid i kommunen  -FHIs bidrag</vt:lpstr>
      <vt:lpstr>PowerPoint-presentasjon</vt:lpstr>
      <vt:lpstr>Sykdomsmønsteret sier noe om   levevaner, miljø og levekår</vt:lpstr>
      <vt:lpstr>Tolke funnene i lys av en lokal kontekst</vt:lpstr>
      <vt:lpstr>Veileder i oversiktsarbeid</vt:lpstr>
      <vt:lpstr>Praktisk bruk av FHIs verktøy</vt:lpstr>
    </vt:vector>
  </TitlesOfParts>
  <Company>FHI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Heyerdahl, Nora</dc:creator>
  <cp:lastModifiedBy>Meldal Hege</cp:lastModifiedBy>
  <cp:revision>49</cp:revision>
  <cp:lastPrinted>2014-05-13T08:19:48Z</cp:lastPrinted>
  <dcterms:created xsi:type="dcterms:W3CDTF">2014-04-30T08:46:00Z</dcterms:created>
  <dcterms:modified xsi:type="dcterms:W3CDTF">2015-03-19T06:47:20Z</dcterms:modified>
</cp:coreProperties>
</file>