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836" r:id="rId3"/>
    <p:sldId id="838" r:id="rId4"/>
    <p:sldId id="1016" r:id="rId5"/>
    <p:sldId id="1011" r:id="rId6"/>
    <p:sldId id="1014" r:id="rId7"/>
    <p:sldId id="1015" r:id="rId8"/>
    <p:sldId id="839" r:id="rId9"/>
    <p:sldId id="840" r:id="rId10"/>
    <p:sldId id="1010" r:id="rId11"/>
    <p:sldId id="816" r:id="rId12"/>
    <p:sldId id="828" r:id="rId13"/>
    <p:sldId id="835" r:id="rId14"/>
    <p:sldId id="829" r:id="rId15"/>
    <p:sldId id="827" r:id="rId16"/>
    <p:sldId id="837" r:id="rId17"/>
    <p:sldId id="830" r:id="rId18"/>
    <p:sldId id="822" r:id="rId19"/>
    <p:sldId id="834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28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3DB67-746E-40E3-AFB4-C1EFF7549820}" type="datetimeFigureOut">
              <a:rPr lang="nb-NO" smtClean="0"/>
              <a:t>31.01.2025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B5877-9C78-4E88-A6CB-5D093A4077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19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dirty="0"/>
              <a:t>Regjeringens plan for rekruttering, kompetanse og fagutvikling i den kommunale helse- og omsorgstjenesten og fylkeskommunale tannhelsetjenesten</a:t>
            </a:r>
          </a:p>
          <a:p>
            <a:pPr marL="171450" indent="-171450">
              <a:buFontTx/>
              <a:buChar char="-"/>
            </a:pPr>
            <a:r>
              <a:rPr lang="nb-NO" dirty="0"/>
              <a:t>3. handlingsplan for kompetanseheving, fagutvikling og rekruttering</a:t>
            </a:r>
          </a:p>
          <a:p>
            <a:pPr marL="171450" indent="-171450">
              <a:buFontTx/>
              <a:buChar char="-"/>
            </a:pPr>
            <a:r>
              <a:rPr lang="nb-NO" dirty="0"/>
              <a:t>Skal bidra til en faglig sterk tjeneste og sikre at den kommunale helse- og omsorgstjenesten og fylkeskommunale tannhelsetjenesten har tilstrekkelig og kompetent bemanning.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409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4C9798-D2C2-309E-52B7-9137A312C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02308A7-1F51-8E7B-8C01-E251E4139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46A6A8-A8DB-76D4-BA81-8C9BC444F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1DDE-5BDF-43F3-B98F-E85EC7968338}" type="datetimeFigureOut">
              <a:rPr lang="nb-NO" smtClean="0"/>
              <a:t>31.01.2025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954C27A-F20A-F908-5A18-23D7D5555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A00AC9-4C83-F597-5FEC-DA30073B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8D2D-F58A-447F-AA2E-3CCA8E4DAA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9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DCD7B6-FB7B-46E6-47DA-2D5D376E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EBA624B-267A-96A7-C385-422DA8B72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88AE553-97FF-5D14-DD62-88F000A32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1DDE-5BDF-43F3-B98F-E85EC7968338}" type="datetimeFigureOut">
              <a:rPr lang="nb-NO" smtClean="0"/>
              <a:t>31.01.2025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6256F94-A1E7-C67A-662A-7C1E2743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76C2C2-8E2A-531F-F897-C719CFD2A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8D2D-F58A-447F-AA2E-3CCA8E4DAA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35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CA11DFE-E926-98E4-7DFF-215F6DF5F0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9C8D30-91AF-6DFA-FAD4-2104A3133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23AE33-3EB9-8BDC-946D-19B14ADF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1DDE-5BDF-43F3-B98F-E85EC7968338}" type="datetimeFigureOut">
              <a:rPr lang="nb-NO" smtClean="0"/>
              <a:t>31.01.2025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035098E-C837-6C7B-23FC-B3A0C63A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13C3CEF-3E86-33FF-87BE-B10875B9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8D2D-F58A-447F-AA2E-3CCA8E4DAA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038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381865"/>
            <a:ext cx="10078772" cy="392738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til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2875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63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 (mønster 9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865" r="30147"/>
          <a:stretch/>
        </p:blipFill>
        <p:spPr>
          <a:xfrm>
            <a:off x="8815283" y="2114373"/>
            <a:ext cx="3376717" cy="4064272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1134" y="6261302"/>
            <a:ext cx="1715102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31.01.2025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79A54D75-E3E5-449D-A077-7CBB70E42E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090"/>
            <a:ext cx="4457035" cy="13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1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329DE1-FB44-7598-4343-92A73FC7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406249-DEEE-A900-DF36-1F87560AF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B1D627-6C30-FFA6-B74A-A3C15130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1DDE-5BDF-43F3-B98F-E85EC7968338}" type="datetimeFigureOut">
              <a:rPr lang="nb-NO" smtClean="0"/>
              <a:t>31.01.2025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0E0099-0F2B-880E-C58D-644ED4AB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2B9FA4-7B1E-69C6-51A1-493D940E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8D2D-F58A-447F-AA2E-3CCA8E4DAA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271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B5B83C-CB37-0D17-5BAE-E4C1BBFF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381C10-57A1-AE1B-854D-0C71E8AE7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21BE09-965C-D69E-CFC9-3FFCD6F27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1DDE-5BDF-43F3-B98F-E85EC7968338}" type="datetimeFigureOut">
              <a:rPr lang="nb-NO" smtClean="0"/>
              <a:t>31.01.2025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2429F0-8546-6612-5DED-FD2537A5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09FC1CD-8618-BD0B-EBDE-6271718C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8D2D-F58A-447F-AA2E-3CCA8E4DAA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461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AC24D5-2C7A-299A-48B6-8624BCDC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82C585-BD5D-1503-93F7-3A73D16F1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0066A8C-E6BB-AC0E-B4A3-ED1020362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9F5AAD7-0524-5361-CA36-4BC941BE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1DDE-5BDF-43F3-B98F-E85EC7968338}" type="datetimeFigureOut">
              <a:rPr lang="nb-NO" smtClean="0"/>
              <a:t>31.01.2025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CDBBA6E-D851-5B3C-95E3-10688A66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F82A7B9-0F2A-E0B1-AD3D-16A2F5F9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8D2D-F58A-447F-AA2E-3CCA8E4DAA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466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2BA047-ABEB-01D2-AD4A-893660C2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81911B-794C-8650-5BE5-F1A134C46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1081D6A-1919-612E-3371-0E8F67F21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2F045B1-FFCE-8DBA-8A9C-2D248D4A4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3F30760-F55D-D25E-2C6D-56A377923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DE916C2-D954-39C3-CBF0-12ED11910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1DDE-5BDF-43F3-B98F-E85EC7968338}" type="datetimeFigureOut">
              <a:rPr lang="nb-NO" smtClean="0"/>
              <a:t>31.01.2025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6151EC1-9A35-4A86-65AB-FDAA6A44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D758F4A-DEEA-549F-87AE-56200D8C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8D2D-F58A-447F-AA2E-3CCA8E4DAA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258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A6E398-A009-9EF8-E2A0-11517481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B4B1EB-808B-F674-EA04-19670662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1DDE-5BDF-43F3-B98F-E85EC7968338}" type="datetimeFigureOut">
              <a:rPr lang="nb-NO" smtClean="0"/>
              <a:t>31.01.2025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E5D95D-D925-DF75-2097-5A1EFA29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4853C7-7487-79F8-4075-FA4889CA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8D2D-F58A-447F-AA2E-3CCA8E4DAA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774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4BD2210-6EF0-35F3-3D05-ADC58EE5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1DDE-5BDF-43F3-B98F-E85EC7968338}" type="datetimeFigureOut">
              <a:rPr lang="nb-NO" smtClean="0"/>
              <a:t>31.01.2025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0DCC12-4053-D484-5496-49EFEEEE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2C38921-B976-59FF-F725-7BD23FE6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8D2D-F58A-447F-AA2E-3CCA8E4DAA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97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75014C-B83B-7DC3-1D11-D0EFF4880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3C4C71-CC4B-8514-B9B3-0CB190C7F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85CFB58-74EE-89DA-706F-9CF7551AE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450AED8-DDF9-A550-D08A-17FFDD38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1DDE-5BDF-43F3-B98F-E85EC7968338}" type="datetimeFigureOut">
              <a:rPr lang="nb-NO" smtClean="0"/>
              <a:t>31.01.2025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5D5B717-17B8-9D7B-4CCF-07877E1A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0B1D78C-D3DD-5B09-0095-386F9F593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8D2D-F58A-447F-AA2E-3CCA8E4DAA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925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1DB303-8623-A47F-AC74-64F1D206B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1C4CF97-F955-7152-3D75-A56DE1C90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E6C5082-1C3F-EA8D-397F-581B843B1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2F95EF2-4F98-D48B-C555-B1614D04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1DDE-5BDF-43F3-B98F-E85EC7968338}" type="datetimeFigureOut">
              <a:rPr lang="nb-NO" smtClean="0"/>
              <a:t>31.01.2025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CB4A6D-212E-E3FF-907B-FB3C8BAA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0B53908-8E96-4484-8205-4BF05F64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8D2D-F58A-447F-AA2E-3CCA8E4DAA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915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741EBE9-93F1-F999-EB14-2B798CA4A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B98E66-B276-8B02-A52A-9042CC98F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053B588-A836-179D-70FB-A7D138616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F1DDE-5BDF-43F3-B98F-E85EC7968338}" type="datetimeFigureOut">
              <a:rPr lang="nb-NO" smtClean="0"/>
              <a:t>31.01.2025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0E577D-1965-DF23-551F-88C8765BA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71B418-54FE-26D5-4556-783EB6028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18D2D-F58A-447F-AA2E-3CCA8E4DAA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655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ders.aasheim@statsforvalteren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usbanken.no/boligsosialt-arbeid/eldreboligprogrammet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ftfpost@statsforvalteren.no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sforvalteren.no/nb/troms-finnmark/tilskudd/2025/03/kompetanse--og-tjenesteutviklingstilskudd--rapportering-om-tilskudd-mottatt-i-20242/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nders.aasheim@statsforvalteren.no" TargetMode="External"/><Relationship Id="rId2" Type="http://schemas.openxmlformats.org/officeDocument/2006/relationships/hyperlink" Target="mailto:monica.birkeland@statsforvalteren.no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sforvalteren.no/nb/troms-finnmark/tilskudd/2025/03/kompetanse--og-tjenesteutviklingstilskudd--soke-midler-for-2025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sforvalteren.no/nb/troms-finnmark/kurs-og-konferanser/2025/01/frokostmote-med-statsvorvalterens-enhet-for-helse-og-omsorg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BAA8C27-1B89-4B44-868C-4FFEFD560A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31.01.2025</a:t>
            </a:fld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FB482E7-C0CA-4B57-804C-AF549FC135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776" y="56120"/>
            <a:ext cx="9871298" cy="2576997"/>
          </a:xfrm>
        </p:spPr>
        <p:txBody>
          <a:bodyPr>
            <a:normAutofit/>
          </a:bodyPr>
          <a:lstStyle/>
          <a:p>
            <a:r>
              <a:rPr lang="nb-NO" sz="2400" b="1" dirty="0"/>
              <a:t>Kompetanse- og tjenesteutviklingstilskudd</a:t>
            </a:r>
          </a:p>
          <a:p>
            <a:r>
              <a:rPr lang="nb-NO" sz="2400" b="1" dirty="0"/>
              <a:t>Kort om rapportering for 2024 og søknad for 2025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005C251-B222-46ED-83F3-3029CA6097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4776" y="3091046"/>
            <a:ext cx="5136285" cy="1036667"/>
          </a:xfrm>
        </p:spPr>
        <p:txBody>
          <a:bodyPr/>
          <a:lstStyle/>
          <a:p>
            <a:r>
              <a:rPr lang="nb-NO" sz="1400" dirty="0">
                <a:solidFill>
                  <a:schemeClr val="bg1"/>
                </a:solidFill>
              </a:rPr>
              <a:t>Informasjonsmøte på Teams </a:t>
            </a:r>
            <a:r>
              <a:rPr lang="nb-NO" dirty="0">
                <a:solidFill>
                  <a:schemeClr val="bg1"/>
                </a:solidFill>
              </a:rPr>
              <a:t>24.02.25</a:t>
            </a:r>
            <a:endParaRPr lang="nb-NO" sz="1400" dirty="0">
              <a:solidFill>
                <a:schemeClr val="bg1"/>
              </a:solidFill>
            </a:endParaRPr>
          </a:p>
          <a:p>
            <a:r>
              <a:rPr lang="nb-NO" sz="1400" dirty="0">
                <a:solidFill>
                  <a:schemeClr val="bg1"/>
                </a:solidFill>
              </a:rPr>
              <a:t>Anders Aasheim, seniorrådgiver  </a:t>
            </a:r>
          </a:p>
          <a:p>
            <a:r>
              <a:rPr lang="nb-NO" sz="1400" dirty="0">
                <a:solidFill>
                  <a:schemeClr val="bg1"/>
                </a:solidFill>
                <a:hlinkClick r:id="rId3"/>
              </a:rPr>
              <a:t>anders.aasheim@statsforvalteren.no</a:t>
            </a:r>
            <a:r>
              <a:rPr lang="nb-NO" sz="1400" dirty="0">
                <a:solidFill>
                  <a:schemeClr val="bg1"/>
                </a:solidFill>
              </a:rPr>
              <a:t> / 776 42154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994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D61C5F-0D2F-148B-9E56-8AE17646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801563"/>
            <a:ext cx="10080625" cy="1287514"/>
          </a:xfrm>
        </p:spPr>
        <p:txBody>
          <a:bodyPr/>
          <a:lstStyle/>
          <a:p>
            <a:r>
              <a:rPr lang="nb-NO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 trygt hjemme-reformen 2024 - 2028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168968-B538-DF9E-A14F-1153668F13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Levende lokalsamfunn som ivaretar aktivitet og fellesskap – Regjeringen lanserer </a:t>
            </a:r>
            <a:r>
              <a:rPr lang="nb-NO" sz="2000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for et aldersvennlig Norge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Tilpassede botilbud, og mulighet for å bo trygt i eget hjem lenger – Husbanken lanserer et </a:t>
            </a:r>
            <a:r>
              <a:rPr lang="nb-NO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nasjonalt eldreboligprogram</a:t>
            </a:r>
            <a:endParaRPr lang="nb-NO" sz="20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Kompetente medarbeidere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Trygghet for brukere og støtte til pårørende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111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424015C-90A4-F92A-437E-E414258093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6614" y="1763263"/>
            <a:ext cx="10078772" cy="45472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sz="2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som mottok tilskudd i 2024 har nylig fått tilsendt e-post om rapportering. </a:t>
            </a:r>
          </a:p>
          <a:p>
            <a:pPr marL="0" indent="0">
              <a:buNone/>
            </a:pPr>
            <a:r>
              <a:rPr lang="nb-NO" sz="29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b-NO" sz="29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ette skal sendes inn til Statsforvalteren:</a:t>
            </a:r>
          </a:p>
          <a:p>
            <a:pPr marL="0" indent="0">
              <a:buNone/>
            </a:pPr>
            <a:endParaRPr lang="nb-NO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3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Excel-skjema </a:t>
            </a:r>
            <a:r>
              <a:rPr lang="nb-NO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 tilskuddsmottakerne skal gjøre følgende:</a:t>
            </a:r>
          </a:p>
          <a:p>
            <a:pPr>
              <a:tabLst>
                <a:tab pos="228600" algn="l"/>
              </a:tabLst>
            </a:pPr>
            <a:r>
              <a:rPr lang="nb-NO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Skrive inn antall utdannede kandidater i kategoriene</a:t>
            </a:r>
          </a:p>
          <a:p>
            <a:pPr>
              <a:tabLst>
                <a:tab pos="228600" algn="l"/>
              </a:tabLst>
            </a:pPr>
            <a:r>
              <a:rPr lang="nb-NO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Skrive inn eventuelle ubenyttede beløp i 2024</a:t>
            </a:r>
          </a:p>
          <a:p>
            <a:r>
              <a:rPr lang="nb-NO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NB: Skjemaet må sendes inn til Statsforvalteren i </a:t>
            </a:r>
            <a:r>
              <a:rPr lang="nb-NO" sz="25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</a:t>
            </a:r>
            <a:r>
              <a:rPr lang="nb-NO" sz="2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-format</a:t>
            </a:r>
          </a:p>
          <a:p>
            <a:pPr marL="0" indent="0">
              <a:buNone/>
            </a:pPr>
            <a:r>
              <a:rPr lang="nb-NO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nb-NO" sz="34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Prosjektregnskap</a:t>
            </a:r>
            <a:r>
              <a:rPr lang="nb-NO" sz="3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(utskrift fra virksomhetens økonomisystem) </a:t>
            </a:r>
          </a:p>
          <a:p>
            <a:r>
              <a:rPr lang="nb-NO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Kravet om å sende inn prosjektregnskap er nytt i år, i tråd med føringer fra Helsedirektoratet</a:t>
            </a:r>
          </a:p>
          <a:p>
            <a:r>
              <a:rPr lang="nb-NO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Dersom det er avvik mellom rapporteringsskjemaet og prosjektregnskapet må det legges ved en kort forklaring.</a:t>
            </a:r>
          </a:p>
          <a:p>
            <a:pPr marL="0" indent="0">
              <a:buNone/>
            </a:pPr>
            <a:r>
              <a:rPr lang="nb-NO" sz="34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nb-NO" sz="3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Revisjonsberetning</a:t>
            </a:r>
            <a:r>
              <a:rPr lang="nb-NO" sz="34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5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nb-NO" sz="2500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gjelder bare tilskuddsmottakere som fikk en samlet tildeling på 200 000 kr. eller mer i 2024</a:t>
            </a:r>
          </a:p>
          <a:p>
            <a:pPr marL="0" indent="0">
              <a:buNone/>
            </a:pPr>
            <a:r>
              <a:rPr lang="nb-NO" sz="34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Word-skjema </a:t>
            </a:r>
            <a:r>
              <a:rPr lang="nb-NO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 besvarelsen skal være kortfattet, gjerne i kulepunkt, på maksimalt tre A4-sider.</a:t>
            </a:r>
          </a:p>
          <a:p>
            <a:r>
              <a:rPr lang="nb-NO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NB: Skjemaet må sendes inn til Statsforvalteren i </a:t>
            </a:r>
            <a:r>
              <a:rPr lang="nb-NO" sz="25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nb-NO" sz="2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-format</a:t>
            </a:r>
          </a:p>
          <a:p>
            <a:pPr marL="0" indent="0">
              <a:buNone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nb-NO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Rapporteringen sendes </a:t>
            </a:r>
            <a:r>
              <a:rPr lang="nb-NO" sz="2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seinest 17. mars </a:t>
            </a:r>
            <a:r>
              <a:rPr lang="nb-NO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e-post til Statsforvalterens postmottak </a:t>
            </a:r>
            <a:r>
              <a:rPr lang="nb-NO" sz="2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sftfpost@statsforvalteren.no</a:t>
            </a:r>
            <a:r>
              <a:rPr lang="nb-NO" sz="2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 kopi til saksbehandler.</a:t>
            </a:r>
            <a:endParaRPr lang="nb-NO" sz="29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D3B4335B-2C22-451B-260B-0104A49DB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084" y="252401"/>
            <a:ext cx="10080625" cy="1287514"/>
          </a:xfrm>
        </p:spPr>
        <p:txBody>
          <a:bodyPr/>
          <a:lstStyle/>
          <a:p>
            <a:r>
              <a:rPr lang="nb-NO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Rapportering for 2024</a:t>
            </a:r>
            <a:r>
              <a:rPr lang="nb-NO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00044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035E1BB-A2C9-5E3A-842E-58A79E4F84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000" dirty="0"/>
              <a:t>Dersom ubrukte midler i 2024 skal brukes til samme formål i 2025: Ta med ubrukte midler i søknaden for 2024</a:t>
            </a:r>
          </a:p>
          <a:p>
            <a:r>
              <a:rPr lang="nb-NO" sz="2000" dirty="0"/>
              <a:t>Dersom ubrukte midler i 2024</a:t>
            </a:r>
            <a:r>
              <a:rPr lang="nb-NO" sz="2000" dirty="0">
                <a:solidFill>
                  <a:srgbClr val="FF0000"/>
                </a:solidFill>
              </a:rPr>
              <a:t> ikke </a:t>
            </a:r>
            <a:r>
              <a:rPr lang="nb-NO" sz="2000" dirty="0"/>
              <a:t>skal brukes til samme formål i 2025: Oppgi i søknaden for 2025 at ubrukte midler skal tilbakebetales.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0B8C742-A98F-731F-6A40-98777C92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+mn-lt"/>
              </a:rPr>
              <a:t>Overføring eller retur av ubrukte midler (1)</a:t>
            </a:r>
          </a:p>
        </p:txBody>
      </p:sp>
    </p:spTree>
    <p:extLst>
      <p:ext uri="{BB962C8B-B14F-4D97-AF65-F5344CB8AC3E}">
        <p14:creationId xmlns:p14="http://schemas.microsoft.com/office/powerpoint/2010/main" val="260739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14E53-926A-8A57-F35E-D4AA8CF5F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98C9244-7A8B-C7D4-F40E-D649894DA3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000" dirty="0"/>
              <a:t>Ubrukte midler kan bare overføres til neste år 1 gang. Ubrukte midler fra tidligere år enn det forrige skal betales tilbake til Statsforvalteren</a:t>
            </a:r>
          </a:p>
          <a:p>
            <a:r>
              <a:rPr lang="nb-NO" sz="2000" dirty="0"/>
              <a:t>Send e-post til saksbehandler for tilskuddet og oppgi saksnummer, samt hvilket beløp som skal betales tilbake. Statsforvalteren vil sende ut faktura til kommuner som skal betale inn ubrukte midler.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BDB24B6-E23C-FE17-A17C-902197824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+mn-lt"/>
              </a:rPr>
              <a:t>Overføring eller retur av ubrukte midler (2)</a:t>
            </a:r>
          </a:p>
        </p:txBody>
      </p:sp>
    </p:spTree>
    <p:extLst>
      <p:ext uri="{BB962C8B-B14F-4D97-AF65-F5344CB8AC3E}">
        <p14:creationId xmlns:p14="http://schemas.microsoft.com/office/powerpoint/2010/main" val="1274735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4194DDB-7DE4-2E7A-126B-D61C240CC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Disse tallene må stemme overens:</a:t>
            </a:r>
          </a:p>
          <a:p>
            <a:pPr marL="0" indent="0">
              <a:buNone/>
            </a:pP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Ubrukte midler i 2024 – oppgitt i rapportering for 2024</a:t>
            </a:r>
          </a:p>
          <a:p>
            <a:r>
              <a:rPr lang="nb-NO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Ubrukte midler i 2024 – oppgitt i revisjonsberetning for 2024</a:t>
            </a:r>
          </a:p>
          <a:p>
            <a:r>
              <a:rPr lang="nb-NO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Ubrukte midler i 2024 – oppgitt i ny søknad for 2025</a:t>
            </a:r>
          </a:p>
          <a:p>
            <a:endParaRPr lang="nb-NO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8D651D0-BBEF-0555-F76E-C3955EB5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Viktig å holde god orden på ubrukte tilskuddsmidler! </a:t>
            </a:r>
            <a:endParaRPr lang="nb-NO" sz="3200" b="1" dirty="0"/>
          </a:p>
        </p:txBody>
      </p:sp>
    </p:spTree>
    <p:extLst>
      <p:ext uri="{BB962C8B-B14F-4D97-AF65-F5344CB8AC3E}">
        <p14:creationId xmlns:p14="http://schemas.microsoft.com/office/powerpoint/2010/main" val="314608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7FA91F4-9808-B3C0-183F-DAD0D48AAD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2538276"/>
            <a:ext cx="10078772" cy="3927382"/>
          </a:xfrm>
        </p:spPr>
        <p:txBody>
          <a:bodyPr>
            <a:normAutofit/>
          </a:bodyPr>
          <a:lstStyle/>
          <a:p>
            <a:r>
              <a:rPr lang="nb-NO" sz="2000" u="sng" dirty="0"/>
              <a:t>Mindre endringer</a:t>
            </a:r>
            <a:r>
              <a:rPr lang="nb-NO" sz="2000" dirty="0"/>
              <a:t>, f.eks. justering mellom utdanningskategorier eller innen samme formål i tjenesteutviklingsprosjekter: Send kort </a:t>
            </a:r>
            <a:r>
              <a:rPr lang="nb-NO" sz="2000" dirty="0">
                <a:solidFill>
                  <a:srgbClr val="00B050"/>
                </a:solidFill>
              </a:rPr>
              <a:t>informasjon</a:t>
            </a:r>
            <a:r>
              <a:rPr lang="nb-NO" sz="2000" dirty="0"/>
              <a:t> på e-post til saksbehandler. </a:t>
            </a:r>
          </a:p>
          <a:p>
            <a:r>
              <a:rPr lang="nb-NO" sz="2000" dirty="0">
                <a:solidFill>
                  <a:srgbClr val="00B050"/>
                </a:solidFill>
              </a:rPr>
              <a:t>Ikke vent på svar.</a:t>
            </a:r>
          </a:p>
          <a:p>
            <a:endParaRPr lang="nb-NO" sz="1000" dirty="0"/>
          </a:p>
          <a:p>
            <a:r>
              <a:rPr lang="nb-NO" sz="2000" u="sng" dirty="0"/>
              <a:t>Større endringer</a:t>
            </a:r>
            <a:r>
              <a:rPr lang="nb-NO" sz="2000" dirty="0"/>
              <a:t>, f.eks. omdisponering fra kompetanse til tjenesteutvikling eller motsatt, eller nye formål i tjenesteutviklingsprosjekter: Send kortfattet </a:t>
            </a:r>
            <a:r>
              <a:rPr lang="nb-NO" sz="2000" dirty="0">
                <a:solidFill>
                  <a:srgbClr val="FF0000"/>
                </a:solidFill>
              </a:rPr>
              <a:t>søknad</a:t>
            </a:r>
            <a:r>
              <a:rPr lang="nb-NO" sz="2000" dirty="0"/>
              <a:t> på e-post til saksbehandler. </a:t>
            </a:r>
          </a:p>
          <a:p>
            <a:r>
              <a:rPr lang="nb-NO" sz="2000" dirty="0">
                <a:solidFill>
                  <a:srgbClr val="FF0000"/>
                </a:solidFill>
              </a:rPr>
              <a:t>Vent på svar.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F466C96-69E0-E750-14A5-89E6781E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+mn-lt"/>
              </a:rPr>
              <a:t>Omdisponering av midler</a:t>
            </a:r>
          </a:p>
        </p:txBody>
      </p:sp>
    </p:spTree>
    <p:extLst>
      <p:ext uri="{BB962C8B-B14F-4D97-AF65-F5344CB8AC3E}">
        <p14:creationId xmlns:p14="http://schemas.microsoft.com/office/powerpoint/2010/main" val="695643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53C3751-C2CC-644C-AB56-5152ACDB94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2502181"/>
            <a:ext cx="10078772" cy="39273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7200" b="1" dirty="0">
                <a:solidFill>
                  <a:srgbClr val="FF0000"/>
                </a:solidFill>
              </a:rPr>
              <a:t>Mandag 17. mars</a:t>
            </a:r>
          </a:p>
          <a:p>
            <a:pPr marL="0" indent="0">
              <a:buNone/>
            </a:pPr>
            <a:r>
              <a:rPr lang="nb-NO" sz="2000" dirty="0"/>
              <a:t>Felles frist for </a:t>
            </a:r>
          </a:p>
          <a:p>
            <a:r>
              <a:rPr lang="nb-NO" sz="2000" dirty="0"/>
              <a:t>Rapportering for 2024</a:t>
            </a:r>
          </a:p>
          <a:p>
            <a:r>
              <a:rPr lang="nb-NO" sz="2000" dirty="0"/>
              <a:t>Søknad for 2025</a:t>
            </a:r>
          </a:p>
          <a:p>
            <a:pPr marL="0" indent="0">
              <a:buNone/>
            </a:pPr>
            <a:r>
              <a:rPr lang="nb-NO" sz="2000" dirty="0"/>
              <a:t>NB: Den nye løsningen for søknad i </a:t>
            </a:r>
            <a:r>
              <a:rPr lang="nb-NO" sz="2000" dirty="0" err="1"/>
              <a:t>Altinn</a:t>
            </a:r>
            <a:r>
              <a:rPr lang="nb-NO" sz="2000" dirty="0"/>
              <a:t> gjør det umulig å få utsatt søknadsfrist.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70A6F17-CBFA-0ADB-3C95-9BAC4047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+mn-lt"/>
              </a:rPr>
              <a:t>Frist for rapportering og søknad </a:t>
            </a:r>
          </a:p>
        </p:txBody>
      </p:sp>
    </p:spTree>
    <p:extLst>
      <p:ext uri="{BB962C8B-B14F-4D97-AF65-F5344CB8AC3E}">
        <p14:creationId xmlns:p14="http://schemas.microsoft.com/office/powerpoint/2010/main" val="2548017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495F5C9-7297-5102-8854-3B42B327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2" y="201833"/>
            <a:ext cx="10080625" cy="1287514"/>
          </a:xfrm>
        </p:spPr>
        <p:txBody>
          <a:bodyPr/>
          <a:lstStyle/>
          <a:p>
            <a:r>
              <a:rPr lang="nb-NO" sz="3200" b="1" dirty="0">
                <a:latin typeface="+mn-lt"/>
              </a:rPr>
              <a:t>Foreløpig tidsplan - 2025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9844650A-A2C9-AC5F-DD45-74BD43F80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009720"/>
              </p:ext>
            </p:extLst>
          </p:nvPr>
        </p:nvGraphicFramePr>
        <p:xfrm>
          <a:off x="803564" y="1891145"/>
          <a:ext cx="10494818" cy="3890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1559">
                  <a:extLst>
                    <a:ext uri="{9D8B030D-6E8A-4147-A177-3AD203B41FA5}">
                      <a16:colId xmlns:a16="http://schemas.microsoft.com/office/drawing/2014/main" val="2445215712"/>
                    </a:ext>
                  </a:extLst>
                </a:gridCol>
                <a:gridCol w="9393259">
                  <a:extLst>
                    <a:ext uri="{9D8B030D-6E8A-4147-A177-3AD203B41FA5}">
                      <a16:colId xmlns:a16="http://schemas.microsoft.com/office/drawing/2014/main" val="1958842813"/>
                    </a:ext>
                  </a:extLst>
                </a:gridCol>
              </a:tblGrid>
              <a:tr h="381630">
                <a:tc>
                  <a:txBody>
                    <a:bodyPr/>
                    <a:lstStyle/>
                    <a:p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100" kern="100">
                          <a:effectLst/>
                        </a:rPr>
                        <a:t> </a:t>
                      </a:r>
                      <a:endParaRPr lang="nb-NO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481415"/>
                  </a:ext>
                </a:extLst>
              </a:tr>
              <a:tr h="381630">
                <a:tc>
                  <a:txBody>
                    <a:bodyPr/>
                    <a:lstStyle/>
                    <a:p>
                      <a:r>
                        <a:rPr lang="nb-NO" sz="1600" kern="100">
                          <a:effectLst/>
                        </a:rPr>
                        <a:t>Januar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600" kern="100" dirty="0">
                          <a:effectLst/>
                        </a:rPr>
                        <a:t>Informasjon om rapportering for 2024 og tilskudd for 2025 er publisert på </a:t>
                      </a:r>
                      <a:r>
                        <a:rPr lang="nb-NO" sz="1600" kern="100" dirty="0">
                          <a:effectLst/>
                          <a:hlinkClick r:id="rId2"/>
                        </a:rPr>
                        <a:t>Statsforvalterens nettsider </a:t>
                      </a:r>
                      <a:endParaRPr lang="nb-NO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3103635"/>
                  </a:ext>
                </a:extLst>
              </a:tr>
              <a:tr h="381630">
                <a:tc>
                  <a:txBody>
                    <a:bodyPr/>
                    <a:lstStyle/>
                    <a:p>
                      <a:r>
                        <a:rPr lang="nb-NO" sz="1600" kern="100" dirty="0">
                          <a:effectLst/>
                        </a:rPr>
                        <a:t>30. januar</a:t>
                      </a:r>
                      <a:endParaRPr lang="nb-NO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600" kern="100" dirty="0">
                          <a:effectLst/>
                        </a:rPr>
                        <a:t>Brev med informasjon om rapportering for 2024 er sendt ut til alle som mottok tilskudd i 2024</a:t>
                      </a:r>
                      <a:endParaRPr lang="nb-NO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9483897"/>
                  </a:ext>
                </a:extLst>
              </a:tr>
              <a:tr h="381630">
                <a:tc>
                  <a:txBody>
                    <a:bodyPr/>
                    <a:lstStyle/>
                    <a:p>
                      <a:r>
                        <a:rPr lang="nb-NO" sz="1600" kern="100" dirty="0">
                          <a:effectLst/>
                        </a:rPr>
                        <a:t>3. februar</a:t>
                      </a:r>
                      <a:endParaRPr lang="nb-NO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kern="100" dirty="0">
                          <a:effectLst/>
                        </a:rPr>
                        <a:t>Informasjon om mulighet for å søke tilskudd i 2025 sendes til alle kommunene i Troms og Finnmark, samt andre virksomheter som mottok tilskudd i 2024. Kopi sendes til Statsforvalterens kontaktpersoner for tilskuddet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6547783"/>
                  </a:ext>
                </a:extLst>
              </a:tr>
              <a:tr h="381630">
                <a:tc>
                  <a:txBody>
                    <a:bodyPr/>
                    <a:lstStyle/>
                    <a:p>
                      <a:r>
                        <a:rPr lang="nb-NO" sz="1600" kern="100">
                          <a:effectLst/>
                        </a:rPr>
                        <a:t>24. februar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600" kern="100" dirty="0">
                          <a:effectLst/>
                        </a:rPr>
                        <a:t>Informasjonsmøte på Teams om rapportering for 2024 og søknad for 2025, inkl. demonstrasjon av ny teknisk løsning for å søke</a:t>
                      </a:r>
                    </a:p>
                    <a:p>
                      <a:endParaRPr lang="nb-NO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770213"/>
                  </a:ext>
                </a:extLst>
              </a:tr>
              <a:tr h="381630">
                <a:tc>
                  <a:txBody>
                    <a:bodyPr/>
                    <a:lstStyle/>
                    <a:p>
                      <a:r>
                        <a:rPr lang="nb-NO" sz="1600" kern="100">
                          <a:effectLst/>
                        </a:rPr>
                        <a:t>17. mars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600" kern="100">
                          <a:effectLst/>
                        </a:rPr>
                        <a:t>Frist for rapportering for 2024 og søknad for 2025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8583766"/>
                  </a:ext>
                </a:extLst>
              </a:tr>
              <a:tr h="381630">
                <a:tc>
                  <a:txBody>
                    <a:bodyPr/>
                    <a:lstStyle/>
                    <a:p>
                      <a:r>
                        <a:rPr lang="nb-NO" sz="1600" kern="100" dirty="0">
                          <a:effectLst/>
                        </a:rPr>
                        <a:t>Mars-april</a:t>
                      </a:r>
                      <a:endParaRPr lang="nb-NO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600" kern="100" dirty="0">
                          <a:solidFill>
                            <a:srgbClr val="FF0000"/>
                          </a:solidFill>
                          <a:effectLst/>
                        </a:rPr>
                        <a:t>Purre på manglende rapportering, oppklare feil og mangler i rapportering eller søknader</a:t>
                      </a:r>
                      <a:endParaRPr lang="nb-NO" sz="1600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8782969"/>
                  </a:ext>
                </a:extLst>
              </a:tr>
              <a:tr h="381630">
                <a:tc>
                  <a:txBody>
                    <a:bodyPr/>
                    <a:lstStyle/>
                    <a:p>
                      <a:r>
                        <a:rPr lang="nb-NO" sz="1600" kern="100">
                          <a:effectLst/>
                        </a:rPr>
                        <a:t>April-mai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600" kern="100" dirty="0">
                          <a:effectLst/>
                        </a:rPr>
                        <a:t>Oppsummere rapportering for 2024 og behandle søknader for 2025</a:t>
                      </a:r>
                      <a:endParaRPr lang="nb-NO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6619315"/>
                  </a:ext>
                </a:extLst>
              </a:tr>
              <a:tr h="381630">
                <a:tc>
                  <a:txBody>
                    <a:bodyPr/>
                    <a:lstStyle/>
                    <a:p>
                      <a:r>
                        <a:rPr lang="nb-NO" sz="1600" kern="100" dirty="0">
                          <a:effectLst/>
                        </a:rPr>
                        <a:t>Mai-juni</a:t>
                      </a:r>
                      <a:endParaRPr lang="nb-NO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600" kern="100" dirty="0">
                          <a:effectLst/>
                        </a:rPr>
                        <a:t>Rapportere for 2024 til Helsedirektoratet. Sende ut </a:t>
                      </a:r>
                      <a:r>
                        <a:rPr lang="nb-NO" sz="1600" kern="100" dirty="0" err="1">
                          <a:effectLst/>
                        </a:rPr>
                        <a:t>tilskuddsbrev</a:t>
                      </a:r>
                      <a:r>
                        <a:rPr lang="nb-NO" sz="1600" kern="100" dirty="0">
                          <a:effectLst/>
                        </a:rPr>
                        <a:t> for 2025 til alle som har søkt</a:t>
                      </a:r>
                      <a:endParaRPr lang="nb-NO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50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116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3917E1A-5695-91FF-D73F-6A789E5855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096857"/>
            <a:ext cx="10078772" cy="3927382"/>
          </a:xfrm>
        </p:spPr>
        <p:txBody>
          <a:bodyPr/>
          <a:lstStyle/>
          <a:p>
            <a:pPr marL="0" indent="0">
              <a:buNone/>
            </a:pP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Vadsø: </a:t>
            </a:r>
          </a:p>
          <a:p>
            <a:pPr marL="0" indent="0">
              <a:buNone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Monica Birkeland</a:t>
            </a:r>
          </a:p>
          <a:p>
            <a:pPr marL="0" indent="0">
              <a:buNone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E-post </a:t>
            </a:r>
            <a:r>
              <a:rPr lang="nb-NO" sz="1800" u="none" strike="noStrike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monica.birkeland@statsforvalteren.no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Telefon 78950365</a:t>
            </a:r>
          </a:p>
          <a:p>
            <a:pPr marL="0" indent="0">
              <a:buNone/>
            </a:pP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Tromsø: </a:t>
            </a:r>
          </a:p>
          <a:p>
            <a:pPr marL="0" indent="0">
              <a:buNone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Anders Aasheim</a:t>
            </a:r>
          </a:p>
          <a:p>
            <a:pPr marL="0" indent="0">
              <a:buNone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E-post </a:t>
            </a:r>
            <a:r>
              <a:rPr lang="nb-NO" sz="1800" u="none" strike="noStrike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anders.aasheim@statsforvalteren.no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Telefon 77642154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7C012F7-6A7B-DDBE-D072-3944ABF35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499052"/>
            <a:ext cx="10080625" cy="1287514"/>
          </a:xfrm>
        </p:spPr>
        <p:txBody>
          <a:bodyPr/>
          <a:lstStyle/>
          <a:p>
            <a:r>
              <a:rPr lang="nb-NO" sz="3200" b="1">
                <a:latin typeface="+mn-lt"/>
              </a:rPr>
              <a:t>Saksbehandlere på tilskuddet</a:t>
            </a:r>
            <a:endParaRPr lang="nb-NO" sz="3200" b="1" dirty="0">
              <a:latin typeface="+mn-lt"/>
            </a:endParaRPr>
          </a:p>
        </p:txBody>
      </p:sp>
      <p:pic>
        <p:nvPicPr>
          <p:cNvPr id="5" name="Bilde 4" descr="Et bilde som inneholder tekst, utendørs, gress, vindu&#10;&#10;Automatisk generert beskrivelse">
            <a:extLst>
              <a:ext uri="{FF2B5EF4-FFF2-40B4-BE49-F238E27FC236}">
                <a16:creationId xmlns:a16="http://schemas.microsoft.com/office/drawing/2014/main" id="{98189571-523E-48C5-DEA0-A20ACB5F4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93" y="1627810"/>
            <a:ext cx="3926542" cy="2208680"/>
          </a:xfrm>
          <a:prstGeom prst="rect">
            <a:avLst/>
          </a:prstGeom>
        </p:spPr>
      </p:pic>
      <p:pic>
        <p:nvPicPr>
          <p:cNvPr id="11" name="Bilde 10" descr="Et bilde som inneholder himmel, utendørs, snø, vinter&#10;&#10;Automatisk generert beskrivelse">
            <a:extLst>
              <a:ext uri="{FF2B5EF4-FFF2-40B4-BE49-F238E27FC236}">
                <a16:creationId xmlns:a16="http://schemas.microsoft.com/office/drawing/2014/main" id="{EF0C4040-9BA1-47B5-045C-335119AF60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93" y="4060548"/>
            <a:ext cx="3926542" cy="220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73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tendørs, himmel, landskap, natur&#10;&#10;Automatisk generert beskrivelse">
            <a:extLst>
              <a:ext uri="{FF2B5EF4-FFF2-40B4-BE49-F238E27FC236}">
                <a16:creationId xmlns:a16="http://schemas.microsoft.com/office/drawing/2014/main" id="{B5C2A061-8DF6-68AE-5C28-61AB36063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7" b="10102"/>
          <a:stretch/>
        </p:blipFill>
        <p:spPr>
          <a:xfrm>
            <a:off x="0" y="-6906"/>
            <a:ext cx="12282569" cy="68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1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40CD6CA-6B59-24DF-95DA-51BC675EC7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2165297"/>
            <a:ext cx="10078772" cy="3927382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Fra og med 2025 innfører Helsedirektoratet en ny nettbasert ordning i </a:t>
            </a:r>
            <a:r>
              <a:rPr lang="nb-NO" sz="19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Altinn</a:t>
            </a:r>
            <a:r>
              <a:rPr lang="nb-NO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for å søke om tilskudd.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nb-NO" sz="1900" kern="100" dirty="0">
                <a:ea typeface="Aptos" panose="020B0004020202020204" pitchFamily="34" charset="0"/>
                <a:cs typeface="Times New Roman" panose="02020603050405020304" pitchFamily="18" charset="0"/>
              </a:rPr>
              <a:t>Statsforvalteren har publisert informasjon om tilskuddet for 2025 på </a:t>
            </a:r>
            <a:r>
              <a:rPr lang="nb-NO" sz="1900" u="sng" kern="100" dirty="0">
                <a:solidFill>
                  <a:srgbClr val="467886"/>
                </a:solidFill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våre nettsider.</a:t>
            </a:r>
            <a:r>
              <a:rPr lang="nb-NO" sz="1900" kern="100" dirty="0">
                <a:ea typeface="Aptos" panose="020B0004020202020204" pitchFamily="34" charset="0"/>
                <a:cs typeface="Times New Roman" panose="02020603050405020304" pitchFamily="18" charset="0"/>
              </a:rPr>
              <a:t> Der ligger også Helsedirektoratets regelverk for ordningen samt veiledning for å søke.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Rapporteringen for tilskudd som ble tildelt i 2024 skal skje som tidligere.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Når virksomhetene skal ra</a:t>
            </a:r>
            <a:r>
              <a:rPr lang="nb-NO" sz="1900" kern="100" dirty="0">
                <a:ea typeface="Aptos" panose="020B0004020202020204" pitchFamily="34" charset="0"/>
                <a:cs typeface="Times New Roman" panose="02020603050405020304" pitchFamily="18" charset="0"/>
              </a:rPr>
              <a:t>pportere om tilskudd tildelt i 2025 vil det også skje via </a:t>
            </a:r>
            <a:r>
              <a:rPr lang="nb-NO" sz="19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Altinn</a:t>
            </a:r>
            <a:r>
              <a:rPr lang="nb-NO" sz="1900" kern="100" dirty="0"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37EC066-3C00-AAA3-FF2C-B3F812B0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753"/>
            <a:ext cx="10080625" cy="1287514"/>
          </a:xfrm>
        </p:spPr>
        <p:txBody>
          <a:bodyPr/>
          <a:lstStyle/>
          <a:p>
            <a:r>
              <a:rPr lang="nb-NO" sz="3200" b="1" dirty="0">
                <a:latin typeface="+mn-lt"/>
              </a:rPr>
              <a:t>Søke tilskudd for 2025 (1)</a:t>
            </a:r>
          </a:p>
        </p:txBody>
      </p:sp>
    </p:spTree>
    <p:extLst>
      <p:ext uri="{BB962C8B-B14F-4D97-AF65-F5344CB8AC3E}">
        <p14:creationId xmlns:p14="http://schemas.microsoft.com/office/powerpoint/2010/main" val="201704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D2B6A-B3F7-AFC0-61DA-B251A4F21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5706090-80D0-EFC5-9DBD-BA12288F87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2165297"/>
            <a:ext cx="10078772" cy="3927382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Statsforvalteren arrangerer et Teams-møte </a:t>
            </a:r>
            <a:r>
              <a:rPr lang="nb-NO" sz="19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mandag 24. februar kl. 09.00-10.30 </a:t>
            </a:r>
            <a:r>
              <a:rPr lang="nb-NO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hvor vi vil gi utdypende informasjon om kompetanse- og tjenesteutviklingstilskuddet. Da vil vi også demonstrere bruk av den nye nettbaserte søkeordningen. Invitasjon til møtet sendes til alle kommunene i Troms og Finnmark, samt andre som mottok tilskudd i 2024. Påmelding til møtet skjer via </a:t>
            </a:r>
            <a:r>
              <a:rPr lang="nb-NO" sz="19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Statsforvalterens kurskalender</a:t>
            </a:r>
            <a:r>
              <a:rPr lang="nb-NO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Det publiseres der om kort tid.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Statsforvalteren starter saksbehandlingen umiddelbart etter at søknadsfristen er ute. Dersom vi må etterspørre manglende informasjon i rapportering, revisjonsrapporter eller søknader, vil det forsinke utbetalingene av årets tilskudd.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1AB71C1-8E57-D070-E10A-B1B86D42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753"/>
            <a:ext cx="10080625" cy="1287514"/>
          </a:xfrm>
        </p:spPr>
        <p:txBody>
          <a:bodyPr/>
          <a:lstStyle/>
          <a:p>
            <a:r>
              <a:rPr lang="nb-NO" sz="3200" b="1" dirty="0">
                <a:latin typeface="+mn-lt"/>
              </a:rPr>
              <a:t>Søke tilskudd for 2025 (2)</a:t>
            </a:r>
          </a:p>
        </p:txBody>
      </p:sp>
    </p:spTree>
    <p:extLst>
      <p:ext uri="{BB962C8B-B14F-4D97-AF65-F5344CB8AC3E}">
        <p14:creationId xmlns:p14="http://schemas.microsoft.com/office/powerpoint/2010/main" val="294101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26639C9-37B6-4EC7-E009-5267DC5CCE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2024:</a:t>
            </a:r>
          </a:p>
          <a:p>
            <a:r>
              <a:rPr lang="nb-NO" sz="2000" dirty="0"/>
              <a:t>21,7 mill. pr. i potten</a:t>
            </a:r>
          </a:p>
          <a:p>
            <a:r>
              <a:rPr lang="nb-NO" sz="2000" dirty="0"/>
              <a:t>55,4 mill. kr. i søknader</a:t>
            </a:r>
          </a:p>
          <a:p>
            <a:pPr marL="0" indent="0">
              <a:buNone/>
            </a:pPr>
            <a:endParaRPr lang="nb-NO" sz="800" dirty="0"/>
          </a:p>
          <a:p>
            <a:pPr marL="0" indent="0">
              <a:buNone/>
            </a:pPr>
            <a:r>
              <a:rPr lang="nb-NO" sz="2000" dirty="0"/>
              <a:t>Kan vi forvente noe tilsvarende i 2025?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245C00A-F5E5-DD59-AD09-3B09A248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+mn-lt"/>
              </a:rPr>
              <a:t>Har vi nok penger til fordeling?</a:t>
            </a:r>
          </a:p>
        </p:txBody>
      </p:sp>
    </p:spTree>
    <p:extLst>
      <p:ext uri="{BB962C8B-B14F-4D97-AF65-F5344CB8AC3E}">
        <p14:creationId xmlns:p14="http://schemas.microsoft.com/office/powerpoint/2010/main" val="20399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9AE555F-37B7-D223-900F-87DC744ACC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Kompetansetiltak:</a:t>
            </a: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kan gis tilskudd til følgende kompetansehevende tiltak: </a:t>
            </a:r>
          </a:p>
          <a:p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Utdanning på videregående opplærings nivå / fagbrev (helsefagarbeider mv.), herunder kvalifisering av ansatte uten formell fagutdanning </a:t>
            </a:r>
          </a:p>
          <a:p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Fagskoleutdanning (påbygg videregående opplæring / fagbrev) </a:t>
            </a:r>
          </a:p>
          <a:p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Bachelorutdanning helse- og sosialfag </a:t>
            </a:r>
          </a:p>
          <a:p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Videreutdanning og mastergradsutdanning (påbygg bachelornivå) </a:t>
            </a:r>
          </a:p>
          <a:p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ABC-opplæring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B656782-F45D-7F07-C1A6-1612AD24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+mn-lt"/>
              </a:rPr>
              <a:t>Kriterier for tildeling av tilskudd (fra regelverket)</a:t>
            </a:r>
          </a:p>
        </p:txBody>
      </p:sp>
    </p:spTree>
    <p:extLst>
      <p:ext uri="{BB962C8B-B14F-4D97-AF65-F5344CB8AC3E}">
        <p14:creationId xmlns:p14="http://schemas.microsoft.com/office/powerpoint/2010/main" val="3444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B39D1-FC91-9E0C-18E5-C086C7EF8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A8F5CF1-51C6-58BC-09DD-0544DF85D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Tildelingskriterier for tjenesteutviklingsprosjekter: </a:t>
            </a: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Kommunens beskrivelse av: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Hvilke behov og utfordringer som ligger til grunn for søknaden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Hva som ønskes oppnådd, herunder beskrivelse av mål og målgrupper for tiltaket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Hvordan tiltaket er organisert, herunder samarbeid og samarbeidspartnere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Hvilke konkrete gevinster/effekter tiltaket forventes å gi, og hvilken betydning det kan få for utvikling av praksis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Hvordan tiltaket er forankret hos ansvarlig leder med budsjettansvar i kommunen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Hvordan brukermedvirkning og bruker- og pårørendeperspektivet er ivaretatt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kommune kan maksimalt søke om tilskudd til fem prosjekter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7A35A6B-6120-C98B-DF2A-AB1FD63C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+mn-lt"/>
              </a:rPr>
              <a:t>Kriterier for tildeling av tilskudd (fra regelverket)</a:t>
            </a:r>
          </a:p>
        </p:txBody>
      </p:sp>
    </p:spTree>
    <p:extLst>
      <p:ext uri="{BB962C8B-B14F-4D97-AF65-F5344CB8AC3E}">
        <p14:creationId xmlns:p14="http://schemas.microsoft.com/office/powerpoint/2010/main" val="89569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E80D1-89C5-FFA3-50DC-60AAB2C77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A313D73-ED99-7227-719F-3394369654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Følgende søknader skal prioriteres: </a:t>
            </a: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Grunn- og videreutdanning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Videreutdanning av høgskoleutdannede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Desentraliserte studier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Tjenesteutvikling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Søknader fra distriktskommuner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3AFF0EA-4BE6-9298-65BB-F1386807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+mn-lt"/>
              </a:rPr>
              <a:t>Kriterier for tildeling av tilskudd (fra regelverket)</a:t>
            </a:r>
          </a:p>
        </p:txBody>
      </p:sp>
    </p:spTree>
    <p:extLst>
      <p:ext uri="{BB962C8B-B14F-4D97-AF65-F5344CB8AC3E}">
        <p14:creationId xmlns:p14="http://schemas.microsoft.com/office/powerpoint/2010/main" val="199587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286FFF7-0F6D-9696-99FD-6DF3BC6F5D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b-N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Vi prioriterer opp tildelinger til kompetansetiltak, og prioriterer ned midler til tjenesteutviklingstiltak.</a:t>
            </a:r>
          </a:p>
          <a:p>
            <a:r>
              <a:rPr lang="nb-N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Vi prioriterer tilskudd til mottakere som dekker over flere kommuner.</a:t>
            </a:r>
          </a:p>
          <a:p>
            <a:r>
              <a:rPr lang="nb-N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Innen kompetansetiltak prioriterer vi opp tildeling til utdanning av helsefagarbeidere primært, og sykepleiere og vernepleiere sekundært. Øvrige personellgrupper prioriteres ned. Vi prioriterer også tildeling til ABC-utdanningene.</a:t>
            </a:r>
          </a:p>
          <a:p>
            <a:r>
              <a:rPr lang="nb-N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Kommuner som har mottatt prosjektskjønnsmidler i 2025 prioriteres ned når det gjelder tildeling av kompetanse- og tjenesteutviklingstilskudd til samme tiltak.</a:t>
            </a:r>
          </a:p>
          <a:p>
            <a:r>
              <a:rPr lang="nb-N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Søknader som gjelder FACT-team prioriteres ikke.</a:t>
            </a:r>
          </a:p>
          <a:p>
            <a:r>
              <a:rPr lang="nb-N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Vi tildeler ikke nye midler i 2025 til mottakere som har store ubrukte beløp fra 2024.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44C2A7B-A949-8405-27C8-412E4346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+mn-lt"/>
              </a:rPr>
              <a:t>Statsforvalterens strategi for prioritering i 2025 (1)</a:t>
            </a:r>
          </a:p>
        </p:txBody>
      </p:sp>
    </p:spTree>
    <p:extLst>
      <p:ext uri="{BB962C8B-B14F-4D97-AF65-F5344CB8AC3E}">
        <p14:creationId xmlns:p14="http://schemas.microsoft.com/office/powerpoint/2010/main" val="255747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4F63C-0100-0ED7-DCC2-D7038D7E5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F24ADA1-D6E9-8DD8-5FC5-EF03FA45D7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b-N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Innen tjenesteutvikling prioriteres </a:t>
            </a:r>
            <a:r>
              <a:rPr lang="nb-NO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velferdsteknologi</a:t>
            </a:r>
            <a:r>
              <a:rPr lang="nb-N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og digital </a:t>
            </a:r>
            <a:r>
              <a:rPr lang="nb-NO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hjemmeoppfølging</a:t>
            </a:r>
            <a:r>
              <a:rPr lang="nb-N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samt Tørn og andre oppgavefordelingstiltak.</a:t>
            </a:r>
            <a:r>
              <a:rPr lang="nb-NO" sz="18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nb-NO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nb-N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Vi prioriterer også tjenesteutviklingstiltak som gjelder forebyggende tjenester, og tiltak som gjør at eldre kan bo lengst mulig hjemme.</a:t>
            </a:r>
          </a:p>
          <a:p>
            <a:r>
              <a:rPr lang="nb-N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Vi ser våre tildelinger i sammenheng med tilskudd som er gitt til mottakere i Troms og Finnmark i andre tilskuddsordninger – f.eks. direkte fra Helsedirektoratet.</a:t>
            </a:r>
          </a:p>
          <a:p>
            <a:r>
              <a:rPr lang="nb-N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Vi prioriterer kommuner hvor en kompetanseplan for helse- og omsorgstjenestene er forankret i kommunens ordinære planarbeid/planstruktur etter plan- og bygningsloven.</a:t>
            </a:r>
          </a:p>
          <a:p>
            <a:r>
              <a:rPr lang="nb-N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Saksbehandlingen følger avdelingens rutine for tilskuddsforvaltning.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5C47229-C610-3974-4EB2-AD9CCAC78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+mn-lt"/>
              </a:rPr>
              <a:t>Statsforvalterens strategi for prioritering i 2025 (2)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450651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1371</Words>
  <Application>Microsoft Office PowerPoint</Application>
  <PresentationFormat>Widescreen</PresentationFormat>
  <Paragraphs>139</Paragraphs>
  <Slides>19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Open Sans</vt:lpstr>
      <vt:lpstr>Symbol</vt:lpstr>
      <vt:lpstr>Office-tema</vt:lpstr>
      <vt:lpstr>PowerPoint-presentasjon</vt:lpstr>
      <vt:lpstr>Søke tilskudd for 2025 (1)</vt:lpstr>
      <vt:lpstr>Søke tilskudd for 2025 (2)</vt:lpstr>
      <vt:lpstr>Har vi nok penger til fordeling?</vt:lpstr>
      <vt:lpstr>Kriterier for tildeling av tilskudd (fra regelverket)</vt:lpstr>
      <vt:lpstr>Kriterier for tildeling av tilskudd (fra regelverket)</vt:lpstr>
      <vt:lpstr>Kriterier for tildeling av tilskudd (fra regelverket)</vt:lpstr>
      <vt:lpstr>Statsforvalterens strategi for prioritering i 2025 (1)</vt:lpstr>
      <vt:lpstr>Statsforvalterens strategi for prioritering i 2025 (2)</vt:lpstr>
      <vt:lpstr>Bo trygt hjemme-reformen 2024 - 2028</vt:lpstr>
      <vt:lpstr>Rapportering for 2024 </vt:lpstr>
      <vt:lpstr>Overføring eller retur av ubrukte midler (1)</vt:lpstr>
      <vt:lpstr>Overføring eller retur av ubrukte midler (2)</vt:lpstr>
      <vt:lpstr>Viktig å holde god orden på ubrukte tilskuddsmidler! </vt:lpstr>
      <vt:lpstr>Omdisponering av midler</vt:lpstr>
      <vt:lpstr>Frist for rapportering og søknad </vt:lpstr>
      <vt:lpstr>Foreløpig tidsplan - 2025</vt:lpstr>
      <vt:lpstr>Saksbehandlere på tilskuddet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Aasheim, Anders</dc:creator>
  <cp:lastModifiedBy>Aasheim, Anders</cp:lastModifiedBy>
  <cp:revision>9</cp:revision>
  <dcterms:created xsi:type="dcterms:W3CDTF">2023-02-28T09:58:44Z</dcterms:created>
  <dcterms:modified xsi:type="dcterms:W3CDTF">2025-01-31T09:00:41Z</dcterms:modified>
</cp:coreProperties>
</file>