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0" r:id="rId5"/>
    <p:sldId id="261" r:id="rId6"/>
    <p:sldId id="263" r:id="rId7"/>
    <p:sldId id="262" r:id="rId8"/>
    <p:sldId id="265" r:id="rId9"/>
    <p:sldId id="267" r:id="rId10"/>
    <p:sldId id="266" r:id="rId11"/>
    <p:sldId id="259"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A"/>
    <a:srgbClr val="00244E"/>
    <a:srgbClr val="EFF0EF"/>
    <a:srgbClr val="000000"/>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5298" autoAdjust="0"/>
  </p:normalViewPr>
  <p:slideViewPr>
    <p:cSldViewPr snapToGrid="0">
      <p:cViewPr varScale="1">
        <p:scale>
          <a:sx n="83" d="100"/>
          <a:sy n="83" d="100"/>
        </p:scale>
        <p:origin x="1614" y="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29.01.2025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 mer detaljert om Helsedirektoratets nettsider !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385396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212121"/>
                </a:solidFill>
                <a:effectLst/>
                <a:latin typeface="Roboto" panose="02000000000000000000" pitchFamily="2" charset="0"/>
              </a:rPr>
              <a:t>Justeringer i regelverket 2025: </a:t>
            </a:r>
          </a:p>
          <a:p>
            <a:pPr algn="l"/>
            <a:endParaRPr lang="nb-NO" b="0" i="0" dirty="0">
              <a:solidFill>
                <a:srgbClr val="212121"/>
              </a:solidFill>
              <a:effectLst/>
              <a:latin typeface="Roboto" panose="02000000000000000000" pitchFamily="2" charset="0"/>
            </a:endParaRPr>
          </a:p>
          <a:p>
            <a:pPr marL="171450" indent="-171450" algn="l">
              <a:buFontTx/>
              <a:buChar char="-"/>
            </a:pPr>
            <a:r>
              <a:rPr lang="nb-NO" b="0" i="0" dirty="0">
                <a:solidFill>
                  <a:srgbClr val="212121"/>
                </a:solidFill>
                <a:effectLst/>
                <a:latin typeface="Roboto" panose="02000000000000000000" pitchFamily="2" charset="0"/>
              </a:rPr>
              <a:t>Statsforvalteren bestemmer rapporteringsfrist lokalt</a:t>
            </a:r>
          </a:p>
          <a:p>
            <a:pPr marL="171450" indent="-171450" algn="l">
              <a:buFontTx/>
              <a:buChar char="-"/>
            </a:pPr>
            <a:r>
              <a:rPr lang="nb-NO" b="0" i="0" dirty="0">
                <a:solidFill>
                  <a:srgbClr val="212121"/>
                </a:solidFill>
                <a:effectLst/>
                <a:latin typeface="Roboto" panose="02000000000000000000" pitchFamily="2" charset="0"/>
              </a:rPr>
              <a:t>Presisering av «verktøy» som ligger utenfor hva kan man søke til: Tilskuddet skal ikke dekke utstyr, som </a:t>
            </a:r>
            <a:r>
              <a:rPr lang="nb-NO" b="0" i="0" dirty="0" err="1">
                <a:solidFill>
                  <a:srgbClr val="212121"/>
                </a:solidFill>
                <a:effectLst/>
                <a:latin typeface="Roboto" panose="02000000000000000000" pitchFamily="2" charset="0"/>
              </a:rPr>
              <a:t>pc'er</a:t>
            </a:r>
            <a:r>
              <a:rPr lang="nb-NO" b="0" i="0" dirty="0">
                <a:solidFill>
                  <a:srgbClr val="212121"/>
                </a:solidFill>
                <a:effectLst/>
                <a:latin typeface="Roboto" panose="02000000000000000000" pitchFamily="2" charset="0"/>
              </a:rPr>
              <a:t>, smertepumper eller annet digitalt utstyr, jamfør standardvilkårene. </a:t>
            </a:r>
          </a:p>
          <a:p>
            <a:pPr marL="171450" indent="-171450" algn="l">
              <a:buFontTx/>
              <a:buChar char="-"/>
            </a:pPr>
            <a:endParaRPr lang="nb-NO" b="0" i="0" dirty="0">
              <a:solidFill>
                <a:srgbClr val="212121"/>
              </a:solidFill>
              <a:effectLst/>
              <a:latin typeface="Roboto" panose="02000000000000000000" pitchFamily="2" charset="0"/>
            </a:endParaRPr>
          </a:p>
          <a:p>
            <a:pPr marL="171450" indent="-171450" algn="l">
              <a:buFontTx/>
              <a:buChar char="-"/>
            </a:pPr>
            <a:r>
              <a:rPr lang="nb-NO" b="0" i="0" dirty="0">
                <a:solidFill>
                  <a:srgbClr val="212121"/>
                </a:solidFill>
                <a:effectLst/>
                <a:latin typeface="Roboto" panose="02000000000000000000" pitchFamily="2" charset="0"/>
              </a:rPr>
              <a:t>Kommuner og bydeler, herunder vertskommuner for Utviklingssenter for sykehjem og hjemmetjenester (USHT), kan søke. </a:t>
            </a:r>
          </a:p>
          <a:p>
            <a:pPr algn="l"/>
            <a:r>
              <a:rPr lang="nb-NO" b="0" i="0" dirty="0">
                <a:solidFill>
                  <a:srgbClr val="212121"/>
                </a:solidFill>
                <a:effectLst/>
                <a:latin typeface="Roboto" panose="02000000000000000000" pitchFamily="2" charset="0"/>
              </a:rPr>
              <a:t>Ved interkommunale tiltak må en enkelt kommune stå som formell søker.</a:t>
            </a:r>
          </a:p>
          <a:p>
            <a:pPr algn="l"/>
            <a:endParaRPr lang="nb-NO" b="0" i="0" dirty="0">
              <a:solidFill>
                <a:srgbClr val="21212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Ved flere søknader fra samme kommune, innenfor dette tilskuddet, må kommunen prioritere søknadene, og samle dem i én oversendelse</a:t>
            </a:r>
            <a:endParaRPr lang="nb-NO" sz="1800" dirty="0">
              <a:effectLst/>
              <a:latin typeface="Open Sans" panose="020B0606030504020204" pitchFamily="34" charset="0"/>
              <a:ea typeface="Aptos" panose="020B0004020202020204" pitchFamily="34" charset="0"/>
              <a:cs typeface="Times New Roman" panose="02020603050405020304" pitchFamily="18" charset="0"/>
            </a:endParaRPr>
          </a:p>
          <a:p>
            <a:pPr algn="l"/>
            <a:endParaRPr lang="nb-NO" b="0" i="0" dirty="0">
              <a:solidFill>
                <a:srgbClr val="212121"/>
              </a:solidFill>
              <a:effectLst/>
              <a:latin typeface="Roboto" panose="02000000000000000000" pitchFamily="2"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372799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Arial" panose="020B0604020202020204" pitchFamily="34" charset="0"/>
              <a:buChar char="•"/>
            </a:pPr>
            <a:r>
              <a:rPr lang="nb-NO" b="0" i="0" dirty="0">
                <a:effectLst/>
                <a:latin typeface="Roboto" panose="02000000000000000000" pitchFamily="2" charset="0"/>
              </a:rPr>
              <a:t>Prioriterte lokale mål, målgruppe og lokale tiltak - I hvilken grad samsvarer mål, målgruppe og tiltak med tilskuddsordningens formål?</a:t>
            </a:r>
          </a:p>
          <a:p>
            <a:pPr algn="l">
              <a:buFont typeface="Arial" panose="020B0604020202020204" pitchFamily="34" charset="0"/>
              <a:buChar char="•"/>
            </a:pPr>
            <a:r>
              <a:rPr lang="nb-NO" b="0" i="0" dirty="0">
                <a:effectLst/>
                <a:latin typeface="Roboto" panose="02000000000000000000" pitchFamily="2" charset="0"/>
              </a:rPr>
              <a:t>Kompetanse - I hvilken grad har prosjektet/tiltaket knyttet til seg kompetanse og hva består denne i? </a:t>
            </a:r>
          </a:p>
          <a:p>
            <a:pPr algn="l">
              <a:buFont typeface="Arial" panose="020B0604020202020204" pitchFamily="34" charset="0"/>
              <a:buChar char="•"/>
            </a:pPr>
            <a:r>
              <a:rPr lang="nb-NO" b="0" i="0" dirty="0">
                <a:effectLst/>
                <a:latin typeface="Roboto" panose="02000000000000000000" pitchFamily="2" charset="0"/>
              </a:rPr>
              <a:t>Medvirkning - I hvilken grad og på hvilken måte er brukermedvirkning ivaretatt?</a:t>
            </a:r>
          </a:p>
          <a:p>
            <a:pPr algn="l">
              <a:buFont typeface="Arial" panose="020B0604020202020204" pitchFamily="34" charset="0"/>
              <a:buChar char="•"/>
            </a:pPr>
            <a:endParaRPr lang="nb-NO" b="0" i="0" dirty="0">
              <a:effectLst/>
              <a:latin typeface="Roboto" panose="02000000000000000000" pitchFamily="2" charset="0"/>
            </a:endParaRPr>
          </a:p>
          <a:p>
            <a:pPr algn="l">
              <a:buFont typeface="Arial" panose="020B0604020202020204" pitchFamily="34" charset="0"/>
              <a:buChar char="•"/>
            </a:pPr>
            <a:r>
              <a:rPr lang="nb-NO" b="0" i="0" dirty="0">
                <a:solidFill>
                  <a:srgbClr val="212121"/>
                </a:solidFill>
                <a:effectLst/>
                <a:latin typeface="Roboto" panose="02000000000000000000" pitchFamily="2" charset="0"/>
              </a:rPr>
              <a:t>Forankring - I hvilken grad er prosjektet/tiltaket forankret i kommuneledelsen og på hvilket nivå?</a:t>
            </a:r>
          </a:p>
          <a:p>
            <a:pPr algn="l">
              <a:buFont typeface="Arial" panose="020B0604020202020204" pitchFamily="34" charset="0"/>
              <a:buChar char="•"/>
            </a:pPr>
            <a:r>
              <a:rPr lang="nb-NO" b="0" i="0" dirty="0">
                <a:solidFill>
                  <a:srgbClr val="212121"/>
                </a:solidFill>
                <a:effectLst/>
                <a:latin typeface="Roboto" panose="02000000000000000000" pitchFamily="2" charset="0"/>
              </a:rPr>
              <a:t>Organisering - I hvilken grad har tiltaket en hensiktsmessig organisering og hvordan ser denne ut?</a:t>
            </a:r>
          </a:p>
          <a:p>
            <a:pPr algn="l">
              <a:buFont typeface="Arial" panose="020B0604020202020204" pitchFamily="34" charset="0"/>
              <a:buChar char="•"/>
            </a:pPr>
            <a:r>
              <a:rPr lang="nb-NO" b="0" i="0" dirty="0">
                <a:solidFill>
                  <a:srgbClr val="212121"/>
                </a:solidFill>
                <a:effectLst/>
                <a:latin typeface="Roboto" panose="02000000000000000000" pitchFamily="2" charset="0"/>
              </a:rPr>
              <a:t>Tidsplan - I hvilken grad har tiltaket en god og realistisk tidsplan?</a:t>
            </a:r>
          </a:p>
          <a:p>
            <a:pPr algn="l">
              <a:buFont typeface="Arial" panose="020B0604020202020204" pitchFamily="34" charset="0"/>
              <a:buChar char="•"/>
            </a:pPr>
            <a:endParaRPr lang="nb-NO" b="0" i="0" dirty="0">
              <a:solidFill>
                <a:srgbClr val="212121"/>
              </a:solidFill>
              <a:effectLst/>
              <a:latin typeface="Roboto" panose="02000000000000000000" pitchFamily="2" charset="0"/>
            </a:endParaRPr>
          </a:p>
          <a:p>
            <a:pPr algn="l">
              <a:buFont typeface="Arial" panose="020B0604020202020204" pitchFamily="34" charset="0"/>
              <a:buChar char="•"/>
            </a:pPr>
            <a:r>
              <a:rPr lang="nb-NO" b="0" i="0" dirty="0">
                <a:solidFill>
                  <a:srgbClr val="212121"/>
                </a:solidFill>
                <a:effectLst/>
                <a:latin typeface="Roboto" panose="02000000000000000000" pitchFamily="2" charset="0"/>
              </a:rPr>
              <a:t>Rimelig søknadsbeløp - I hvilken grad oppgir søker et rimelig søknadsbeløp sett opp mot målet?</a:t>
            </a:r>
          </a:p>
          <a:p>
            <a:pPr algn="l">
              <a:buFont typeface="Arial" panose="020B0604020202020204" pitchFamily="34" charset="0"/>
              <a:buChar char="•"/>
            </a:pPr>
            <a:r>
              <a:rPr lang="nb-NO" b="0" i="0" dirty="0">
                <a:solidFill>
                  <a:srgbClr val="212121"/>
                </a:solidFill>
                <a:effectLst/>
                <a:latin typeface="Roboto" panose="02000000000000000000" pitchFamily="2" charset="0"/>
              </a:rPr>
              <a:t>Grad av egeninnsats/finansiering - I hvilken grad oppgir søker egeninnsats og egenfinansiering og er den rimelig?</a:t>
            </a:r>
          </a:p>
          <a:p>
            <a:pPr algn="l">
              <a:buFont typeface="Arial" panose="020B0604020202020204" pitchFamily="34" charset="0"/>
              <a:buChar char="•"/>
            </a:pPr>
            <a:r>
              <a:rPr lang="nb-NO" b="0" i="0" dirty="0">
                <a:solidFill>
                  <a:srgbClr val="212121"/>
                </a:solidFill>
                <a:effectLst/>
                <a:latin typeface="Roboto" panose="02000000000000000000" pitchFamily="2" charset="0"/>
              </a:rPr>
              <a:t>Plan for overføring i ordinær drift - I hvilken grad er det planlagt overgang til ordinær drift og i hvilken grad er planen god og realistisk?</a:t>
            </a:r>
          </a:p>
          <a:p>
            <a:pPr algn="l">
              <a:buFont typeface="Arial" panose="020B0604020202020204" pitchFamily="34" charset="0"/>
              <a:buChar char="•"/>
            </a:pPr>
            <a:endParaRPr lang="nb-NO" b="0" i="0" dirty="0">
              <a:solidFill>
                <a:srgbClr val="212121"/>
              </a:solidFill>
              <a:effectLst/>
              <a:latin typeface="Roboto" panose="02000000000000000000" pitchFamily="2" charset="0"/>
            </a:endParaRPr>
          </a:p>
          <a:p>
            <a:pPr algn="l">
              <a:buFont typeface="Arial" panose="020B0604020202020204" pitchFamily="34" charset="0"/>
              <a:buChar char="•"/>
            </a:pPr>
            <a:endParaRPr lang="nb-NO" b="0" i="0" dirty="0">
              <a:effectLst/>
              <a:latin typeface="Roboto" panose="02000000000000000000" pitchFamily="2"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157788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Kommuner kan søke midler nå for å implementere ABC- opplæring istedenfor Digital opplæringspakke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3775077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ønster 9)">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 t="-865" r="30147"/>
          <a:stretch/>
        </p:blipFill>
        <p:spPr>
          <a:xfrm>
            <a:off x="8815283" y="2114373"/>
            <a:ext cx="3376717" cy="4064272"/>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171134" y="6261302"/>
            <a:ext cx="1715102"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descr="Et bilde som inneholder natthimmel&#10;&#10;Automatisk generert beskrivelse">
            <a:extLst>
              <a:ext uri="{FF2B5EF4-FFF2-40B4-BE49-F238E27FC236}">
                <a16:creationId xmlns:a16="http://schemas.microsoft.com/office/drawing/2014/main" id="{79A54D75-E3E5-449D-A077-7CBB70E42E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46090"/>
            <a:ext cx="4457035" cy="1350482"/>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tema 4 (mønster 9)">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45CBD4F4-68BE-4F47-8B5C-36CCA3F4D262}"/>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5671" t="16392" r="10958" b="238"/>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8" y="1268413"/>
            <a:ext cx="9829799" cy="2387600"/>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med tema</a:t>
            </a:r>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390340" y="6261302"/>
            <a:ext cx="1495896" cy="231383"/>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a:p>
        </p:txBody>
      </p:sp>
      <p:pic>
        <p:nvPicPr>
          <p:cNvPr id="17" name="Bilde 16">
            <a:extLst>
              <a:ext uri="{FF2B5EF4-FFF2-40B4-BE49-F238E27FC236}">
                <a16:creationId xmlns:a16="http://schemas.microsoft.com/office/drawing/2014/main" id="{37F3AC3D-4348-45E2-AF34-988B0BB80F3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768" t="-1267" r="30420" b="-49"/>
          <a:stretch/>
        </p:blipFill>
        <p:spPr>
          <a:xfrm>
            <a:off x="8533990" y="1756439"/>
            <a:ext cx="3658010" cy="4391290"/>
          </a:xfrm>
          <a:prstGeom prst="rect">
            <a:avLst/>
          </a:prstGeom>
        </p:spPr>
      </p:pic>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69A16E3E-B1C0-4317-AF87-A1CA372BC73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26" y="5147740"/>
            <a:ext cx="4438761" cy="1344945"/>
          </a:xfrm>
          <a:prstGeom prst="rect">
            <a:avLst/>
          </a:prstGeom>
        </p:spPr>
      </p:pic>
    </p:spTree>
    <p:extLst>
      <p:ext uri="{BB962C8B-B14F-4D97-AF65-F5344CB8AC3E}">
        <p14:creationId xmlns:p14="http://schemas.microsoft.com/office/powerpoint/2010/main" val="66320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tema 5 (mønster 9)">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92B71E0-3195-409D-A18E-AA9BE35C986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4273"/>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8051" y="1262063"/>
            <a:ext cx="8879957" cy="2387600"/>
          </a:xfrm>
          <a:prstGeom prst="rect">
            <a:avLst/>
          </a:prstGeom>
          <a:effectLst>
            <a:outerShdw blurRad="50800" dist="38100" dir="2700000" algn="tl" rotWithShape="0">
              <a:schemeClr val="tx1">
                <a:alpha val="3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841C5F2E-501F-4EEE-A829-7888FDD94259}"/>
              </a:ext>
            </a:extLst>
          </p:cNvPr>
          <p:cNvSpPr>
            <a:spLocks noGrp="1"/>
          </p:cNvSpPr>
          <p:nvPr>
            <p:ph type="dt" sz="half" idx="2"/>
          </p:nvPr>
        </p:nvSpPr>
        <p:spPr>
          <a:xfrm>
            <a:off x="10515600" y="6261302"/>
            <a:ext cx="1370635"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a:p>
        </p:txBody>
      </p:sp>
      <p:sp>
        <p:nvSpPr>
          <p:cNvPr id="19" name="Plassholder for tekst 18">
            <a:extLst>
              <a:ext uri="{FF2B5EF4-FFF2-40B4-BE49-F238E27FC236}">
                <a16:creationId xmlns:a16="http://schemas.microsoft.com/office/drawing/2014/main" id="{4C19D712-A025-44A6-A74A-F43D4938E848}"/>
              </a:ext>
            </a:extLst>
          </p:cNvPr>
          <p:cNvSpPr>
            <a:spLocks noGrp="1"/>
          </p:cNvSpPr>
          <p:nvPr>
            <p:ph type="body" sz="quarter" idx="10" hasCustomPrompt="1"/>
          </p:nvPr>
        </p:nvSpPr>
        <p:spPr>
          <a:xfrm>
            <a:off x="960152" y="3785856"/>
            <a:ext cx="5917726" cy="736600"/>
          </a:xfrm>
          <a:prstGeom prst="rect">
            <a:avLst/>
          </a:prstGeom>
          <a:effectLst>
            <a:outerShdw blurRad="50800" dist="25400" dir="2700000" algn="tl" rotWithShape="0">
              <a:prstClr val="black">
                <a:alpha val="6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6" name="Bilde 15">
            <a:extLst>
              <a:ext uri="{FF2B5EF4-FFF2-40B4-BE49-F238E27FC236}">
                <a16:creationId xmlns:a16="http://schemas.microsoft.com/office/drawing/2014/main" id="{A10D81D9-ADB9-4780-85D3-DBEC90A4487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 t="79068" r="35197"/>
          <a:stretch/>
        </p:blipFill>
        <p:spPr>
          <a:xfrm>
            <a:off x="8584869" y="5219998"/>
            <a:ext cx="3607132" cy="971241"/>
          </a:xfrm>
          <a:prstGeom prst="rect">
            <a:avLst/>
          </a:prstGeom>
        </p:spPr>
      </p:pic>
      <p:pic>
        <p:nvPicPr>
          <p:cNvPr id="17" name="Bilde 16">
            <a:extLst>
              <a:ext uri="{FF2B5EF4-FFF2-40B4-BE49-F238E27FC236}">
                <a16:creationId xmlns:a16="http://schemas.microsoft.com/office/drawing/2014/main" id="{B5D2A224-6E74-4642-853A-756A735E92B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2988" r="35176" b="21182"/>
          <a:stretch/>
        </p:blipFill>
        <p:spPr>
          <a:xfrm>
            <a:off x="8584868" y="1425553"/>
            <a:ext cx="3607132" cy="3794446"/>
          </a:xfrm>
          <a:prstGeom prst="rect">
            <a:avLst/>
          </a:prstGeom>
        </p:spPr>
      </p:pic>
      <p:pic>
        <p:nvPicPr>
          <p:cNvPr id="15" name="Bilde 14">
            <a:extLst>
              <a:ext uri="{FF2B5EF4-FFF2-40B4-BE49-F238E27FC236}">
                <a16:creationId xmlns:a16="http://schemas.microsoft.com/office/drawing/2014/main" id="{8E850E14-BFA9-4A98-AD90-DB3F15C6B2D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 y="5144573"/>
            <a:ext cx="4460905" cy="1341762"/>
          </a:xfrm>
          <a:prstGeom prst="rect">
            <a:avLst/>
          </a:prstGeom>
        </p:spPr>
      </p:pic>
    </p:spTree>
    <p:extLst>
      <p:ext uri="{BB962C8B-B14F-4D97-AF65-F5344CB8AC3E}">
        <p14:creationId xmlns:p14="http://schemas.microsoft.com/office/powerpoint/2010/main" val="2116190064"/>
      </p:ext>
    </p:extLst>
  </p:cSld>
  <p:clrMapOvr>
    <a:masterClrMapping/>
  </p:clrMapOvr>
  <p:extLst>
    <p:ext uri="{DCECCB84-F9BA-43D5-87BE-67443E8EF086}">
      <p15:sldGuideLst xmlns:p15="http://schemas.microsoft.com/office/powerpoint/2012/main">
        <p15:guide id="1" orient="horz" pos="2568">
          <p15:clr>
            <a:srgbClr val="FBAE40"/>
          </p15:clr>
        </p15:guide>
        <p15:guide id="2" pos="3840">
          <p15:clr>
            <a:srgbClr val="FBAE40"/>
          </p15:clr>
        </p15:guide>
        <p15:guide id="3" orient="horz" pos="22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tema 6 (mønster 9)">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65B4E-3106-41EA-A18E-A32701260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574" b="16574"/>
          <a:stretch/>
        </p:blipFill>
        <p:spPr>
          <a:xfrm>
            <a:off x="1" y="0"/>
            <a:ext cx="12190431" cy="5223600"/>
          </a:xfrm>
          <a:prstGeom prst="rect">
            <a:avLst/>
          </a:prstGeom>
        </p:spPr>
      </p:pic>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271342" y="6261302"/>
            <a:ext cx="161489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dirty="0"/>
          </a:p>
        </p:txBody>
      </p:sp>
      <p:sp>
        <p:nvSpPr>
          <p:cNvPr id="15" name="Tittel 1">
            <a:extLst>
              <a:ext uri="{FF2B5EF4-FFF2-40B4-BE49-F238E27FC236}">
                <a16:creationId xmlns:a16="http://schemas.microsoft.com/office/drawing/2014/main" id="{011C58C2-963B-4C52-B492-24CC06CE541C}"/>
              </a:ext>
            </a:extLst>
          </p:cNvPr>
          <p:cNvSpPr>
            <a:spLocks noGrp="1"/>
          </p:cNvSpPr>
          <p:nvPr>
            <p:ph type="ctrTitle" hasCustomPrompt="1"/>
          </p:nvPr>
        </p:nvSpPr>
        <p:spPr>
          <a:xfrm>
            <a:off x="901702" y="1393938"/>
            <a:ext cx="6225491" cy="2387600"/>
          </a:xfrm>
          <a:prstGeom prst="rect">
            <a:avLst/>
          </a:prstGeom>
          <a:effectLst>
            <a:outerShdw blurRad="50800" dist="38100" dir="2700000" algn="tl" rotWithShape="0">
              <a:schemeClr val="tx1">
                <a:alpha val="40000"/>
              </a:schemeClr>
            </a:outerShdw>
          </a:effectLst>
        </p:spPr>
        <p:txBody>
          <a:bodyPr anchor="b"/>
          <a:lstStyle>
            <a:lvl1pPr algn="l">
              <a:defRPr sz="4800">
                <a:solidFill>
                  <a:schemeClr val="bg1"/>
                </a:solidFill>
                <a:latin typeface="+mn-lt"/>
              </a:defRPr>
            </a:lvl1pPr>
          </a:lstStyle>
          <a:p>
            <a:r>
              <a:rPr lang="nb-NO" dirty="0"/>
              <a:t>Overskrift (pkt. 48)</a:t>
            </a:r>
            <a:br>
              <a:rPr lang="nb-NO" dirty="0"/>
            </a:br>
            <a:r>
              <a:rPr lang="nb-NO" dirty="0"/>
              <a:t>på </a:t>
            </a:r>
            <a:r>
              <a:rPr lang="nb-NO" dirty="0" err="1"/>
              <a:t>forsidemal</a:t>
            </a:r>
            <a:endParaRPr lang="nb-NO" dirty="0"/>
          </a:p>
        </p:txBody>
      </p:sp>
      <p:sp>
        <p:nvSpPr>
          <p:cNvPr id="16" name="Plassholder for tekst 6">
            <a:extLst>
              <a:ext uri="{FF2B5EF4-FFF2-40B4-BE49-F238E27FC236}">
                <a16:creationId xmlns:a16="http://schemas.microsoft.com/office/drawing/2014/main" id="{A169B907-B5EA-4317-903B-A917EDBD2BE1}"/>
              </a:ext>
            </a:extLst>
          </p:cNvPr>
          <p:cNvSpPr>
            <a:spLocks noGrp="1"/>
          </p:cNvSpPr>
          <p:nvPr>
            <p:ph type="body" sz="quarter" idx="11" hasCustomPrompt="1"/>
          </p:nvPr>
        </p:nvSpPr>
        <p:spPr>
          <a:xfrm>
            <a:off x="967088" y="3901244"/>
            <a:ext cx="6390641" cy="1036667"/>
          </a:xfrm>
          <a:prstGeom prst="rect">
            <a:avLst/>
          </a:prstGeom>
          <a:effectLst>
            <a:outerShdw blurRad="50800" dist="38100" dir="2700000" algn="tl" rotWithShape="0">
              <a:prstClr val="black">
                <a:alpha val="26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TekstSylinder 11">
            <a:extLst>
              <a:ext uri="{FF2B5EF4-FFF2-40B4-BE49-F238E27FC236}">
                <a16:creationId xmlns:a16="http://schemas.microsoft.com/office/drawing/2014/main" id="{09D0D6D3-AD51-4F50-84A0-079A6987086C}"/>
              </a:ext>
            </a:extLst>
          </p:cNvPr>
          <p:cNvSpPr txBox="1"/>
          <p:nvPr userDrawn="1"/>
        </p:nvSpPr>
        <p:spPr>
          <a:xfrm>
            <a:off x="10906646" y="5106746"/>
            <a:ext cx="979589" cy="116854"/>
          </a:xfrm>
          <a:prstGeom prst="rect">
            <a:avLst/>
          </a:prstGeom>
          <a:noFill/>
        </p:spPr>
        <p:txBody>
          <a:bodyPr wrap="none" lIns="0" tIns="0" rIns="0" rtlCol="0" anchor="ctr" anchorCtr="0">
            <a:noAutofit/>
          </a:bodyPr>
          <a:lstStyle/>
          <a:p>
            <a:r>
              <a:rPr lang="nb-NO" sz="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Anders Aasheim</a:t>
            </a:r>
          </a:p>
        </p:txBody>
      </p:sp>
      <p:pic>
        <p:nvPicPr>
          <p:cNvPr id="18" name="Bilde 17">
            <a:extLst>
              <a:ext uri="{FF2B5EF4-FFF2-40B4-BE49-F238E27FC236}">
                <a16:creationId xmlns:a16="http://schemas.microsoft.com/office/drawing/2014/main" id="{1CAE4857-7C07-4B51-9933-2EF29E35B7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5132384"/>
            <a:ext cx="4469450" cy="1364188"/>
          </a:xfrm>
          <a:prstGeom prst="rect">
            <a:avLst/>
          </a:prstGeom>
        </p:spPr>
      </p:pic>
    </p:spTree>
    <p:extLst>
      <p:ext uri="{BB962C8B-B14F-4D97-AF65-F5344CB8AC3E}">
        <p14:creationId xmlns:p14="http://schemas.microsoft.com/office/powerpoint/2010/main" val="3217096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342900" indent="-342900">
              <a:lnSpc>
                <a:spcPct val="100000"/>
              </a:lnSpc>
              <a:buFont typeface="Arial" panose="020B0604020202020204" pitchFamily="34" charset="0"/>
              <a:buChar char="•"/>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381865"/>
            <a:ext cx="10078772" cy="3927382"/>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287514"/>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5986236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3">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4400">
                <a:solidFill>
                  <a:schemeClr val="bg1"/>
                </a:solidFill>
                <a:latin typeface="+mn-lt"/>
                <a:ea typeface="Open Sans SemiBold" panose="020B0706030804020204" pitchFamily="34" charset="0"/>
                <a:cs typeface="Open Sans SemiBold" panose="020B0706030804020204" pitchFamily="34" charset="0"/>
              </a:defRPr>
            </a:lvl1pPr>
          </a:lstStyle>
          <a:p>
            <a:r>
              <a:rPr lang="nb-NO" dirty="0"/>
              <a:t>Overskrift (pkt. 44) på maks en linje</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342900" indent="-342900">
              <a:lnSpc>
                <a:spcPct val="100000"/>
              </a:lnSpc>
              <a:buFont typeface="Arial" panose="020B0604020202020204" pitchFamily="34" charset="0"/>
              <a:buChar char="•"/>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4">
    <p:bg>
      <p:bgPr>
        <a:solidFill>
          <a:srgbClr val="00244E"/>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241425"/>
          </a:xfrm>
          <a:prstGeom prst="rect">
            <a:avLst/>
          </a:prstGeom>
          <a:effectLst/>
        </p:spPr>
        <p:txBody>
          <a:bodyPr vert="horz" lIns="91440" tIns="45720" rIns="91440" bIns="45720" rtlCol="0" anchor="b">
            <a:noAutofit/>
          </a:bodyPr>
          <a:lstStyle>
            <a:lvl1pPr>
              <a:lnSpc>
                <a:spcPct val="100000"/>
              </a:lnSpc>
              <a:defRPr sz="4400">
                <a:solidFill>
                  <a:schemeClr val="bg1"/>
                </a:solidFill>
              </a:defRPr>
            </a:lvl1pPr>
          </a:lstStyle>
          <a:p>
            <a:r>
              <a:rPr lang="nb-NO" dirty="0"/>
              <a:t>Overskrift (44) på maks en linje</a:t>
            </a:r>
          </a:p>
        </p:txBody>
      </p:sp>
      <p:sp>
        <p:nvSpPr>
          <p:cNvPr id="11" name="Plassholder for tekst 10">
            <a:extLst>
              <a:ext uri="{FF2B5EF4-FFF2-40B4-BE49-F238E27FC236}">
                <a16:creationId xmlns:a16="http://schemas.microsoft.com/office/drawing/2014/main" id="{EBC83C3D-279D-4943-9096-22F4835BB967}"/>
              </a:ext>
            </a:extLst>
          </p:cNvPr>
          <p:cNvSpPr>
            <a:spLocks noGrp="1"/>
          </p:cNvSpPr>
          <p:nvPr>
            <p:ph type="body" sz="quarter" idx="10" hasCustomPrompt="1"/>
          </p:nvPr>
        </p:nvSpPr>
        <p:spPr>
          <a:xfrm>
            <a:off x="1055688" y="2339742"/>
            <a:ext cx="10080625" cy="3966215"/>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tabLst/>
              <a:defRPr/>
            </a:pPr>
            <a:r>
              <a:rPr lang="nb-NO" dirty="0"/>
              <a:t>Innhold (24). Ikke skriv for mye! Det tar oppmerksomheten fra deg og budskapet ditt</a:t>
            </a:r>
          </a:p>
          <a:p>
            <a:pPr lvl="0"/>
            <a:endParaRPr lang="nb-NO" dirty="0"/>
          </a:p>
        </p:txBody>
      </p:sp>
    </p:spTree>
    <p:extLst>
      <p:ext uri="{BB962C8B-B14F-4D97-AF65-F5344CB8AC3E}">
        <p14:creationId xmlns:p14="http://schemas.microsoft.com/office/powerpoint/2010/main" val="41372016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5">
    <p:bg>
      <p:bgPr>
        <a:solidFill>
          <a:srgbClr val="EFF0EF"/>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20" name="Bilde 19" descr="Et bilde som inneholder sitter&#10;&#10;Automatisk generert beskrivelse">
            <a:extLst>
              <a:ext uri="{FF2B5EF4-FFF2-40B4-BE49-F238E27FC236}">
                <a16:creationId xmlns:a16="http://schemas.microsoft.com/office/drawing/2014/main" id="{C670D3EB-56B3-4283-9424-EA856B0B30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73" r="18509"/>
          <a:stretch/>
        </p:blipFill>
        <p:spPr>
          <a:xfrm>
            <a:off x="0" y="51150"/>
            <a:ext cx="12192000" cy="6480000"/>
          </a:xfrm>
          <a:prstGeom prst="rect">
            <a:avLst/>
          </a:prstGeom>
        </p:spPr>
      </p:pic>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241425"/>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1" name="Plassholder for tekst 10">
            <a:extLst>
              <a:ext uri="{FF2B5EF4-FFF2-40B4-BE49-F238E27FC236}">
                <a16:creationId xmlns:a16="http://schemas.microsoft.com/office/drawing/2014/main" id="{EBC83C3D-279D-4943-9096-22F4835BB967}"/>
              </a:ext>
            </a:extLst>
          </p:cNvPr>
          <p:cNvSpPr>
            <a:spLocks noGrp="1"/>
          </p:cNvSpPr>
          <p:nvPr>
            <p:ph type="body" sz="quarter" idx="10" hasCustomPrompt="1"/>
          </p:nvPr>
        </p:nvSpPr>
        <p:spPr>
          <a:xfrm>
            <a:off x="1055688" y="2339742"/>
            <a:ext cx="10080625" cy="3966215"/>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vl1pPr>
          </a:lstStyle>
          <a:p>
            <a:pPr lvl="0"/>
            <a:r>
              <a:rPr lang="nb-NO" dirty="0"/>
              <a:t>Innhold (24). Ikke skriv for mye! Det tar oppmerksomheten fra deg og budskapet ditt</a:t>
            </a:r>
          </a:p>
        </p:txBody>
      </p:sp>
    </p:spTree>
    <p:extLst>
      <p:ext uri="{BB962C8B-B14F-4D97-AF65-F5344CB8AC3E}">
        <p14:creationId xmlns:p14="http://schemas.microsoft.com/office/powerpoint/2010/main" val="30351405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 innhold - fak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9950DEB-AF6A-4F66-8531-0BDED610FDA0}"/>
              </a:ext>
            </a:extLst>
          </p:cNvPr>
          <p:cNvSpPr/>
          <p:nvPr userDrawn="1"/>
        </p:nvSpPr>
        <p:spPr>
          <a:xfrm>
            <a:off x="7501933" y="2164467"/>
            <a:ext cx="3643689" cy="4144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20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Viktig informasjon her.</a:t>
            </a:r>
          </a:p>
          <a:p>
            <a:pPr lvl="0"/>
            <a:r>
              <a:rPr lang="nb-NO" dirty="0"/>
              <a:t>Her kan du skrive en tilleggsopplysning som hører til tema. </a:t>
            </a:r>
          </a:p>
          <a:p>
            <a:pPr lvl="0"/>
            <a:r>
              <a:rPr lang="nb-NO" dirty="0"/>
              <a:t>Lovparagraf, statistikk eller en huskeliste.</a:t>
            </a:r>
          </a:p>
          <a:p>
            <a:pPr lvl="0"/>
            <a:r>
              <a:rPr lang="nb-NO" dirty="0"/>
              <a:t>Skriv gjerne inn kilde,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4400">
                <a:solidFill>
                  <a:schemeClr val="tx2"/>
                </a:solidFill>
                <a:latin typeface="+mn-lt"/>
              </a:defRPr>
            </a:lvl1pPr>
          </a:lstStyle>
          <a:p>
            <a:r>
              <a:rPr lang="nb-NO" dirty="0"/>
              <a:t>Overskrift (44) på maks en linje</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95000"/>
            </a:schemeClr>
          </a:solidFill>
        </p:spPr>
        <p:txBody>
          <a:bodyPr anchor="ctr"/>
          <a:lstStyle>
            <a:lvl1pPr marL="0" indent="0">
              <a:buNone/>
              <a:defRPr/>
            </a:lvl1pPr>
          </a:lstStyle>
          <a:p>
            <a:r>
              <a:rPr lang="nb-NO" dirty="0"/>
              <a:t>Klikk på ikonet for å sette inn bilde som passer til det du skal snakke om. </a:t>
            </a:r>
            <a:br>
              <a:rPr lang="nb-NO" dirty="0"/>
            </a:b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som er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655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 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229" r="30318"/>
          <a:stretch/>
        </p:blipFill>
        <p:spPr>
          <a:xfrm>
            <a:off x="8792348" y="2021248"/>
            <a:ext cx="3399652" cy="4157397"/>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008296" y="6261302"/>
            <a:ext cx="187793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Et bilde som inneholder natthimmel&#10;&#10;Automatisk generert beskrivelse">
            <a:extLst>
              <a:ext uri="{FF2B5EF4-FFF2-40B4-BE49-F238E27FC236}">
                <a16:creationId xmlns:a16="http://schemas.microsoft.com/office/drawing/2014/main" id="{4D7B0109-BD37-41E0-8E80-0EB087E09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28209"/>
            <a:ext cx="4516051" cy="136836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164466"/>
            <a:ext cx="6400800" cy="4144259"/>
          </a:xfrm>
          <a:prstGeom prst="rect">
            <a:avLst/>
          </a:prstGeom>
        </p:spPr>
        <p:txBody>
          <a:bodyPr/>
          <a:lstStyle>
            <a:lvl1pPr>
              <a:lnSpc>
                <a:spcPct val="100000"/>
              </a:lnSpc>
              <a:defRPr sz="28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p>
          <a:p>
            <a:pPr lvl="0"/>
            <a:r>
              <a:rPr lang="nb-NO" dirty="0"/>
              <a:t>Publikum bør slippe å lese alt som blir sagt. </a:t>
            </a:r>
          </a:p>
          <a:p>
            <a:pPr lvl="0"/>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tema.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4400">
                <a:solidFill>
                  <a:schemeClr val="tx1"/>
                </a:solidFill>
                <a:latin typeface="+mn-lt"/>
              </a:defRPr>
            </a:lvl1pPr>
          </a:lstStyle>
          <a:p>
            <a:r>
              <a:rPr lang="nb-NO" dirty="0"/>
              <a:t>Overskrift (pkt. 44) på maks en linje</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295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 bilder x 2">
    <p:bg>
      <p:bgPr>
        <a:solidFill>
          <a:schemeClr val="bg1"/>
        </a:solidFill>
        <a:effectLst/>
      </p:bgPr>
    </p:bg>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4" name="Plassholder for bilde 3">
            <a:extLst>
              <a:ext uri="{FF2B5EF4-FFF2-40B4-BE49-F238E27FC236}">
                <a16:creationId xmlns:a16="http://schemas.microsoft.com/office/drawing/2014/main" id="{D1548005-5060-42D5-8114-2034562A3A38}"/>
              </a:ext>
            </a:extLst>
          </p:cNvPr>
          <p:cNvSpPr>
            <a:spLocks noGrp="1"/>
          </p:cNvSpPr>
          <p:nvPr>
            <p:ph type="pic" sz="quarter" idx="13" hasCustomPrompt="1"/>
          </p:nvPr>
        </p:nvSpPr>
        <p:spPr>
          <a:xfrm>
            <a:off x="1055688" y="2158799"/>
            <a:ext cx="4891087" cy="4143375"/>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det du skal snakke om.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a:p>
            <a:endParaRPr lang="nb-NO" dirty="0"/>
          </a:p>
        </p:txBody>
      </p:sp>
      <p:sp>
        <p:nvSpPr>
          <p:cNvPr id="11" name="Plassholder for bilde 3">
            <a:extLst>
              <a:ext uri="{FF2B5EF4-FFF2-40B4-BE49-F238E27FC236}">
                <a16:creationId xmlns:a16="http://schemas.microsoft.com/office/drawing/2014/main" id="{8ECAF71A-5674-4519-AC96-C268E69162EF}"/>
              </a:ext>
            </a:extLst>
          </p:cNvPr>
          <p:cNvSpPr>
            <a:spLocks noGrp="1"/>
          </p:cNvSpPr>
          <p:nvPr>
            <p:ph type="pic" sz="quarter" idx="14" hasCustomPrompt="1"/>
          </p:nvPr>
        </p:nvSpPr>
        <p:spPr>
          <a:xfrm>
            <a:off x="6245225" y="2158798"/>
            <a:ext cx="4891087" cy="4143375"/>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det du skal snakke om.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a:p>
            <a:endParaRPr lang="nb-NO" dirty="0"/>
          </a:p>
        </p:txBody>
      </p:sp>
    </p:spTree>
    <p:extLst>
      <p:ext uri="{BB962C8B-B14F-4D97-AF65-F5344CB8AC3E}">
        <p14:creationId xmlns:p14="http://schemas.microsoft.com/office/powerpoint/2010/main" val="14863236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6" y="4929809"/>
            <a:ext cx="4845929" cy="11657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17731" y="5106358"/>
            <a:ext cx="4439054" cy="800325"/>
          </a:xfrm>
          <a:prstGeom prst="rect">
            <a:avLst/>
          </a:prstGeom>
        </p:spPr>
        <p:txBody>
          <a:bodyPr>
            <a:noAutofit/>
          </a:bodyPr>
          <a:lstStyle>
            <a:lvl1pPr marL="0" indent="0" algn="ctr">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Tekst som tilføyer informasjon til bildet. Denne siden kan brukes til å </a:t>
            </a:r>
            <a:br>
              <a:rPr lang="nb-NO" dirty="0"/>
            </a:br>
            <a:r>
              <a:rPr lang="nb-NO" dirty="0"/>
              <a:t>sammenlikne noe.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Overskrift (44)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7" y="2147945"/>
            <a:ext cx="4845929" cy="2666019"/>
          </a:xfrm>
          <a:prstGeom prst="rect">
            <a:avLst/>
          </a:prstGeom>
          <a:solidFill>
            <a:schemeClr val="bg1">
              <a:lumMod val="95000"/>
            </a:schemeClr>
          </a:solidFill>
        </p:spPr>
        <p:txBody>
          <a:bodyPr anchor="ctr"/>
          <a:lstStyle>
            <a:lvl1pPr marL="0" indent="0" algn="ctr">
              <a:buNone/>
              <a:defRPr/>
            </a:lvl1pPr>
          </a:lstStyle>
          <a:p>
            <a:r>
              <a:rPr lang="nb-NO" dirty="0"/>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2780" y="6586917"/>
            <a:ext cx="266383" cy="153888"/>
          </a:xfrm>
          <a:prstGeom prst="rect">
            <a:avLst/>
          </a:prstGeom>
          <a:noFill/>
        </p:spPr>
        <p:txBody>
          <a:bodyPr wrap="none" lIns="0" tIns="0" rIns="0" rtlCol="0" anchor="ctr" anchorCtr="0">
            <a:normAutofit/>
          </a:bodyPr>
          <a:lstStyle/>
          <a:p>
            <a:r>
              <a:rPr lang="nb-NO" sz="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7824"/>
            <a:ext cx="4605929"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8" name="Plassholder for bilde 21">
            <a:extLst>
              <a:ext uri="{FF2B5EF4-FFF2-40B4-BE49-F238E27FC236}">
                <a16:creationId xmlns:a16="http://schemas.microsoft.com/office/drawing/2014/main" id="{D0912DF3-0BEA-4436-8492-5E23DD74BE51}"/>
              </a:ext>
            </a:extLst>
          </p:cNvPr>
          <p:cNvSpPr>
            <a:spLocks noGrp="1"/>
          </p:cNvSpPr>
          <p:nvPr>
            <p:ph type="pic" sz="quarter" idx="27" hasCustomPrompt="1"/>
          </p:nvPr>
        </p:nvSpPr>
        <p:spPr>
          <a:xfrm>
            <a:off x="6290383" y="2143921"/>
            <a:ext cx="4845929" cy="2666019"/>
          </a:xfrm>
          <a:prstGeom prst="rect">
            <a:avLst/>
          </a:prstGeom>
          <a:solidFill>
            <a:schemeClr val="bg1">
              <a:lumMod val="95000"/>
            </a:schemeClr>
          </a:solidFill>
        </p:spPr>
        <p:txBody>
          <a:bodyPr anchor="ctr"/>
          <a:lstStyle>
            <a:lvl1pPr marL="0" indent="0" algn="ctr">
              <a:buNone/>
              <a:defRPr/>
            </a:lvl1pPr>
          </a:lstStyle>
          <a:p>
            <a:r>
              <a:rPr lang="nb-NO" dirty="0"/>
              <a:t>Klikk for på ikonet for å sette inn bilde 1</a:t>
            </a:r>
          </a:p>
        </p:txBody>
      </p:sp>
      <p:sp>
        <p:nvSpPr>
          <p:cNvPr id="19" name="Rektangel 18">
            <a:extLst>
              <a:ext uri="{FF2B5EF4-FFF2-40B4-BE49-F238E27FC236}">
                <a16:creationId xmlns:a16="http://schemas.microsoft.com/office/drawing/2014/main" id="{5F298CD5-58A9-440A-8C22-7BE0383F98DF}"/>
              </a:ext>
            </a:extLst>
          </p:cNvPr>
          <p:cNvSpPr/>
          <p:nvPr userDrawn="1"/>
        </p:nvSpPr>
        <p:spPr>
          <a:xfrm>
            <a:off x="6290383" y="4929809"/>
            <a:ext cx="4845929" cy="11657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tekst 8">
            <a:extLst>
              <a:ext uri="{FF2B5EF4-FFF2-40B4-BE49-F238E27FC236}">
                <a16:creationId xmlns:a16="http://schemas.microsoft.com/office/drawing/2014/main" id="{14CD3513-43F5-4A2C-9004-92F8E31B82C2}"/>
              </a:ext>
            </a:extLst>
          </p:cNvPr>
          <p:cNvSpPr>
            <a:spLocks noGrp="1"/>
          </p:cNvSpPr>
          <p:nvPr>
            <p:ph type="body" sz="quarter" idx="28" hasCustomPrompt="1"/>
          </p:nvPr>
        </p:nvSpPr>
        <p:spPr>
          <a:xfrm>
            <a:off x="6452428" y="5106358"/>
            <a:ext cx="4439054" cy="800325"/>
          </a:xfrm>
          <a:prstGeom prst="rect">
            <a:avLst/>
          </a:prstGeom>
        </p:spPr>
        <p:txBody>
          <a:bodyPr>
            <a:noAutofit/>
          </a:bodyPr>
          <a:lstStyle>
            <a:lvl1pPr marL="0" indent="0" algn="ctr">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Tekst som tilføyer informasjon til bildet. Denne siden kan brukes til å </a:t>
            </a:r>
            <a:br>
              <a:rPr lang="nb-NO" dirty="0"/>
            </a:br>
            <a:r>
              <a:rPr lang="nb-NO" dirty="0"/>
              <a:t>sammenlikne noe.</a:t>
            </a:r>
          </a:p>
        </p:txBody>
      </p:sp>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782710"/>
            <a:ext cx="3168000" cy="131280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95686" y="4953698"/>
            <a:ext cx="2686050" cy="970826"/>
          </a:xfrm>
          <a:prstGeom prst="rect">
            <a:avLst/>
          </a:prstGeom>
        </p:spPr>
        <p:txBody>
          <a:bodyPr>
            <a:noAutofit/>
          </a:bodyPr>
          <a:lstStyle>
            <a:lvl1pPr marL="0" indent="0" algn="ctr">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Denne siden kan brukes for å sammenlikne noe.</a:t>
            </a:r>
            <a:br>
              <a:rPr lang="nb-NO" dirty="0"/>
            </a:br>
            <a:r>
              <a:rPr lang="nb-NO" dirty="0"/>
              <a:t>For eksempel hvis du har tre bilder som viser en utvikling.</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782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7" name="Plassholder for bilde 21">
            <a:extLst>
              <a:ext uri="{FF2B5EF4-FFF2-40B4-BE49-F238E27FC236}">
                <a16:creationId xmlns:a16="http://schemas.microsoft.com/office/drawing/2014/main" id="{235A59CA-44E9-4008-9B4D-814D79D2EF4F}"/>
              </a:ext>
            </a:extLst>
          </p:cNvPr>
          <p:cNvSpPr>
            <a:spLocks noGrp="1"/>
          </p:cNvSpPr>
          <p:nvPr>
            <p:ph type="pic" sz="quarter" idx="25" hasCustomPrompt="1"/>
          </p:nvPr>
        </p:nvSpPr>
        <p:spPr>
          <a:xfrm>
            <a:off x="1074053"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1</a:t>
            </a:r>
          </a:p>
        </p:txBody>
      </p:sp>
      <p:sp>
        <p:nvSpPr>
          <p:cNvPr id="22" name="Plassholder for bilde 21">
            <a:extLst>
              <a:ext uri="{FF2B5EF4-FFF2-40B4-BE49-F238E27FC236}">
                <a16:creationId xmlns:a16="http://schemas.microsoft.com/office/drawing/2014/main" id="{FF60397A-F576-4BC3-A1E6-086A1FEAFCB7}"/>
              </a:ext>
            </a:extLst>
          </p:cNvPr>
          <p:cNvSpPr>
            <a:spLocks noGrp="1"/>
          </p:cNvSpPr>
          <p:nvPr>
            <p:ph type="pic" sz="quarter" idx="26" hasCustomPrompt="1"/>
          </p:nvPr>
        </p:nvSpPr>
        <p:spPr>
          <a:xfrm>
            <a:off x="4521183"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2</a:t>
            </a:r>
          </a:p>
        </p:txBody>
      </p:sp>
      <p:sp>
        <p:nvSpPr>
          <p:cNvPr id="24" name="Plassholder for bilde 21">
            <a:extLst>
              <a:ext uri="{FF2B5EF4-FFF2-40B4-BE49-F238E27FC236}">
                <a16:creationId xmlns:a16="http://schemas.microsoft.com/office/drawing/2014/main" id="{CCB083E2-C376-4099-A642-0BCD13499F50}"/>
              </a:ext>
            </a:extLst>
          </p:cNvPr>
          <p:cNvSpPr>
            <a:spLocks noGrp="1"/>
          </p:cNvSpPr>
          <p:nvPr>
            <p:ph type="pic" sz="quarter" idx="27" hasCustomPrompt="1"/>
          </p:nvPr>
        </p:nvSpPr>
        <p:spPr>
          <a:xfrm>
            <a:off x="7977497"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3</a:t>
            </a:r>
          </a:p>
        </p:txBody>
      </p:sp>
      <p:sp>
        <p:nvSpPr>
          <p:cNvPr id="26" name="Rektangel 25">
            <a:extLst>
              <a:ext uri="{FF2B5EF4-FFF2-40B4-BE49-F238E27FC236}">
                <a16:creationId xmlns:a16="http://schemas.microsoft.com/office/drawing/2014/main" id="{61042715-D5C9-43E1-937E-801F25C9CEF9}"/>
              </a:ext>
            </a:extLst>
          </p:cNvPr>
          <p:cNvSpPr/>
          <p:nvPr userDrawn="1"/>
        </p:nvSpPr>
        <p:spPr>
          <a:xfrm>
            <a:off x="4512000" y="4782708"/>
            <a:ext cx="3168000" cy="13128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3DE54AD0-B486-4306-9798-873EA43503B8}"/>
              </a:ext>
            </a:extLst>
          </p:cNvPr>
          <p:cNvSpPr/>
          <p:nvPr userDrawn="1"/>
        </p:nvSpPr>
        <p:spPr>
          <a:xfrm>
            <a:off x="7977497" y="4782708"/>
            <a:ext cx="3168000" cy="131280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Plassholder for tekst 8">
            <a:extLst>
              <a:ext uri="{FF2B5EF4-FFF2-40B4-BE49-F238E27FC236}">
                <a16:creationId xmlns:a16="http://schemas.microsoft.com/office/drawing/2014/main" id="{34FF5613-3959-40AB-B183-E55DF8C6FD87}"/>
              </a:ext>
            </a:extLst>
          </p:cNvPr>
          <p:cNvSpPr>
            <a:spLocks noGrp="1"/>
          </p:cNvSpPr>
          <p:nvPr>
            <p:ph type="body" sz="quarter" idx="21" hasCustomPrompt="1"/>
          </p:nvPr>
        </p:nvSpPr>
        <p:spPr>
          <a:xfrm>
            <a:off x="8218472" y="4953699"/>
            <a:ext cx="2686050" cy="970826"/>
          </a:xfrm>
          <a:prstGeom prst="rect">
            <a:avLst/>
          </a:prstGeom>
        </p:spPr>
        <p:txBody>
          <a:bodyPr>
            <a:normAutofit/>
          </a:bodyPr>
          <a:lstStyle>
            <a:lvl1pPr marL="0" indent="0" algn="ctr">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som naturtyper, arter, byer, brukergrupper, kommuner, områder, personer og så videre.</a:t>
            </a:r>
          </a:p>
        </p:txBody>
      </p:sp>
      <p:sp>
        <p:nvSpPr>
          <p:cNvPr id="30" name="Plassholder for tekst 8">
            <a:extLst>
              <a:ext uri="{FF2B5EF4-FFF2-40B4-BE49-F238E27FC236}">
                <a16:creationId xmlns:a16="http://schemas.microsoft.com/office/drawing/2014/main" id="{AE8FA53E-1250-4815-BB26-C8D179545F47}"/>
              </a:ext>
            </a:extLst>
          </p:cNvPr>
          <p:cNvSpPr>
            <a:spLocks noGrp="1"/>
          </p:cNvSpPr>
          <p:nvPr>
            <p:ph type="body" sz="quarter" idx="28" hasCustomPrompt="1"/>
          </p:nvPr>
        </p:nvSpPr>
        <p:spPr>
          <a:xfrm>
            <a:off x="4757567" y="4953699"/>
            <a:ext cx="2686050" cy="970826"/>
          </a:xfrm>
          <a:prstGeom prst="rect">
            <a:avLst/>
          </a:prstGeom>
        </p:spPr>
        <p:txBody>
          <a:bodyPr>
            <a:noAutofit/>
          </a:bodyPr>
          <a:lstStyle>
            <a:lvl1pPr marL="0" indent="0" algn="ctr">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a:t>
            </a:r>
          </a:p>
        </p:txBody>
      </p:sp>
      <p:sp>
        <p:nvSpPr>
          <p:cNvPr id="32" name="Plassholder for tekst 4">
            <a:extLst>
              <a:ext uri="{FF2B5EF4-FFF2-40B4-BE49-F238E27FC236}">
                <a16:creationId xmlns:a16="http://schemas.microsoft.com/office/drawing/2014/main" id="{F0907A15-095B-4EB9-A12E-1E6A42CE5FCB}"/>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Overskrift (44) for tre bilder med tekst</a:t>
            </a:r>
          </a:p>
        </p:txBody>
      </p:sp>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Ref idx="1001">
        <a:schemeClr val="bg2"/>
      </p:bgRef>
    </p:bg>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CA1E09C1-A043-490B-9C57-4379C84F716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9436" t="13970" r="-23053" b="37117"/>
          <a:stretch/>
        </p:blipFill>
        <p:spPr>
          <a:xfrm>
            <a:off x="0" y="0"/>
            <a:ext cx="3666708" cy="6788425"/>
          </a:xfrm>
          <a:prstGeom prst="rect">
            <a:avLst/>
          </a:prstGeom>
        </p:spPr>
      </p:pic>
      <p:pic>
        <p:nvPicPr>
          <p:cNvPr id="15" name="Bilde 14">
            <a:extLst>
              <a:ext uri="{FF2B5EF4-FFF2-40B4-BE49-F238E27FC236}">
                <a16:creationId xmlns:a16="http://schemas.microsoft.com/office/drawing/2014/main" id="{3BBEDAB9-C04E-4A14-9E49-A4610A1D91C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049" t="63665" r="36910" b="-1360"/>
          <a:stretch/>
        </p:blipFill>
        <p:spPr>
          <a:xfrm>
            <a:off x="9028647" y="0"/>
            <a:ext cx="3163353" cy="5231440"/>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7" y="2225384"/>
            <a:ext cx="3201671" cy="410680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Felles overskrift (44)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 name="Plassholder for tekst 5">
            <a:extLst>
              <a:ext uri="{FF2B5EF4-FFF2-40B4-BE49-F238E27FC236}">
                <a16:creationId xmlns:a16="http://schemas.microsoft.com/office/drawing/2014/main" id="{8C3271A8-63DD-432D-9F4D-178C9BFF3B68}"/>
              </a:ext>
            </a:extLst>
          </p:cNvPr>
          <p:cNvSpPr>
            <a:spLocks noGrp="1"/>
          </p:cNvSpPr>
          <p:nvPr>
            <p:ph type="body" sz="quarter" idx="22" hasCustomPrompt="1"/>
          </p:nvPr>
        </p:nvSpPr>
        <p:spPr>
          <a:xfrm>
            <a:off x="1339444" y="2510205"/>
            <a:ext cx="2587097" cy="3588223"/>
          </a:xfrm>
          <a:prstGeom prst="rect">
            <a:avLst/>
          </a:prstGeom>
        </p:spPr>
        <p:txBody>
          <a:bodyPr/>
          <a:lstStyle>
            <a:lvl1pPr marL="0" indent="0">
              <a:buNone/>
              <a:defRPr sz="18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Faktaboksene kan brukes til å sammenlikne noe.</a:t>
            </a:r>
          </a:p>
          <a:p>
            <a:pPr lvl="0"/>
            <a:endParaRPr lang="nb-NO" dirty="0"/>
          </a:p>
          <a:p>
            <a:pPr lvl="0"/>
            <a:r>
              <a:rPr lang="nb-NO" dirty="0"/>
              <a:t>For eksempel: </a:t>
            </a:r>
          </a:p>
          <a:p>
            <a:pPr lvl="0"/>
            <a:r>
              <a:rPr lang="nb-NO" dirty="0"/>
              <a:t>Hvis du skal forklare gangen i en prosess eller sammenlikne tre paragrafer eller lovverk.</a:t>
            </a:r>
          </a:p>
        </p:txBody>
      </p:sp>
      <p:sp>
        <p:nvSpPr>
          <p:cNvPr id="22" name="Plassholder for tekst 5">
            <a:extLst>
              <a:ext uri="{FF2B5EF4-FFF2-40B4-BE49-F238E27FC236}">
                <a16:creationId xmlns:a16="http://schemas.microsoft.com/office/drawing/2014/main" id="{DABAB31D-C207-43FD-9D90-A893E271C35A}"/>
              </a:ext>
            </a:extLst>
          </p:cNvPr>
          <p:cNvSpPr>
            <a:spLocks noGrp="1"/>
          </p:cNvSpPr>
          <p:nvPr>
            <p:ph type="body" sz="quarter" idx="23" hasCustomPrompt="1"/>
          </p:nvPr>
        </p:nvSpPr>
        <p:spPr>
          <a:xfrm>
            <a:off x="8241928" y="2510204"/>
            <a:ext cx="2587097" cy="3588223"/>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Når punktene er hele setninger, skal det være stor bokstav i hvert punkt.</a:t>
            </a:r>
          </a:p>
          <a:p>
            <a:pPr lvl="0"/>
            <a:r>
              <a:rPr lang="nb-NO" dirty="0"/>
              <a:t>Gi alle punktene samme struktur og form.</a:t>
            </a:r>
          </a:p>
        </p:txBody>
      </p:sp>
      <p:sp>
        <p:nvSpPr>
          <p:cNvPr id="27" name="Plassholder for tekst 5">
            <a:extLst>
              <a:ext uri="{FF2B5EF4-FFF2-40B4-BE49-F238E27FC236}">
                <a16:creationId xmlns:a16="http://schemas.microsoft.com/office/drawing/2014/main" id="{C2812094-6CB5-47A5-BD6C-974F38B8A1EA}"/>
              </a:ext>
            </a:extLst>
          </p:cNvPr>
          <p:cNvSpPr>
            <a:spLocks noGrp="1"/>
          </p:cNvSpPr>
          <p:nvPr>
            <p:ph type="body" sz="quarter" idx="24" hasCustomPrompt="1"/>
          </p:nvPr>
        </p:nvSpPr>
        <p:spPr>
          <a:xfrm>
            <a:off x="4871482" y="2510204"/>
            <a:ext cx="2587097" cy="3588223"/>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Eller hvis du skal forklare gangen i en prosess eller et tilsyn som består av tre deler.</a:t>
            </a:r>
          </a:p>
        </p:txBody>
      </p:sp>
    </p:spTree>
    <p:extLst>
      <p:ext uri="{BB962C8B-B14F-4D97-AF65-F5344CB8AC3E}">
        <p14:creationId xmlns:p14="http://schemas.microsoft.com/office/powerpoint/2010/main" val="4937478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Ref idx="1001">
        <a:schemeClr val="bg2"/>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8EE52AF-903E-4CCA-8338-42D86FB90F9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9436" t="13970" r="-23053" b="37117"/>
          <a:stretch/>
        </p:blipFill>
        <p:spPr>
          <a:xfrm>
            <a:off x="0" y="0"/>
            <a:ext cx="3666708" cy="6788425"/>
          </a:xfrm>
          <a:prstGeom prst="rect">
            <a:avLst/>
          </a:prstGeom>
        </p:spPr>
      </p:pic>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049" t="63665" r="36910" b="-1360"/>
          <a:stretch/>
        </p:blipFill>
        <p:spPr>
          <a:xfrm>
            <a:off x="9028647" y="0"/>
            <a:ext cx="3163353" cy="5231440"/>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1" y="1104899"/>
            <a:ext cx="3201671" cy="520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48646" y="1400451"/>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1</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2" name="Plassholder for tekst 5">
            <a:extLst>
              <a:ext uri="{FF2B5EF4-FFF2-40B4-BE49-F238E27FC236}">
                <a16:creationId xmlns:a16="http://schemas.microsoft.com/office/drawing/2014/main" id="{B93ED3B8-07C5-4CDA-A6E9-0BA7FB5BAEA2}"/>
              </a:ext>
            </a:extLst>
          </p:cNvPr>
          <p:cNvSpPr>
            <a:spLocks noGrp="1"/>
          </p:cNvSpPr>
          <p:nvPr>
            <p:ph type="body" sz="quarter" idx="25" hasCustomPrompt="1"/>
          </p:nvPr>
        </p:nvSpPr>
        <p:spPr>
          <a:xfrm>
            <a:off x="1348646" y="2743478"/>
            <a:ext cx="2587097" cy="3198385"/>
          </a:xfrm>
          <a:prstGeom prst="rect">
            <a:avLst/>
          </a:prstGeom>
        </p:spPr>
        <p:txBody>
          <a:bodyPr/>
          <a:lstStyle>
            <a:lvl1pPr marL="0" indent="0">
              <a:buNone/>
              <a:defRPr sz="16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Faktaboksene kan brukes til å sammenlikne noe.</a:t>
            </a:r>
          </a:p>
          <a:p>
            <a:pPr lvl="0"/>
            <a:r>
              <a:rPr lang="nb-NO" dirty="0"/>
              <a:t>For eksempel: </a:t>
            </a:r>
          </a:p>
          <a:p>
            <a:pPr lvl="0"/>
            <a:r>
              <a:rPr lang="nb-NO" dirty="0"/>
              <a:t>Hvis du skal forklare gangen i en prosess eller sammenlikne tre paragrafer eller lovverk.</a:t>
            </a:r>
          </a:p>
        </p:txBody>
      </p:sp>
      <p:sp>
        <p:nvSpPr>
          <p:cNvPr id="23" name="Plassholder for tekst 5">
            <a:extLst>
              <a:ext uri="{FF2B5EF4-FFF2-40B4-BE49-F238E27FC236}">
                <a16:creationId xmlns:a16="http://schemas.microsoft.com/office/drawing/2014/main" id="{951064B7-2DA7-4BAA-A286-482E2931E945}"/>
              </a:ext>
            </a:extLst>
          </p:cNvPr>
          <p:cNvSpPr>
            <a:spLocks noGrp="1"/>
          </p:cNvSpPr>
          <p:nvPr>
            <p:ph type="body" sz="quarter" idx="26" hasCustomPrompt="1"/>
          </p:nvPr>
        </p:nvSpPr>
        <p:spPr>
          <a:xfrm>
            <a:off x="8217746" y="2741228"/>
            <a:ext cx="2587097" cy="3200636"/>
          </a:xfrm>
          <a:prstGeom prst="rect">
            <a:avLst/>
          </a:prstGeom>
        </p:spPr>
        <p:txBody>
          <a:bodyPr/>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Når punktene er hele setninger, skal det være stor bokstav i hvert punkt.</a:t>
            </a:r>
          </a:p>
          <a:p>
            <a:pPr lvl="0"/>
            <a:r>
              <a:rPr lang="nb-NO" dirty="0"/>
              <a:t>Gi alle punktene samme struktur og form.</a:t>
            </a:r>
          </a:p>
        </p:txBody>
      </p:sp>
      <p:sp>
        <p:nvSpPr>
          <p:cNvPr id="24" name="Plassholder for tekst 5">
            <a:extLst>
              <a:ext uri="{FF2B5EF4-FFF2-40B4-BE49-F238E27FC236}">
                <a16:creationId xmlns:a16="http://schemas.microsoft.com/office/drawing/2014/main" id="{5B481223-9A05-452D-8494-8DA68BD98DAF}"/>
              </a:ext>
            </a:extLst>
          </p:cNvPr>
          <p:cNvSpPr>
            <a:spLocks noGrp="1"/>
          </p:cNvSpPr>
          <p:nvPr>
            <p:ph type="body" sz="quarter" idx="27" hasCustomPrompt="1"/>
          </p:nvPr>
        </p:nvSpPr>
        <p:spPr>
          <a:xfrm>
            <a:off x="4783196" y="2732396"/>
            <a:ext cx="2587097" cy="3209468"/>
          </a:xfrm>
          <a:prstGeom prst="rect">
            <a:avLst/>
          </a:prstGeom>
        </p:spPr>
        <p:txBody>
          <a:bodyPr/>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Eller hvis du skal forklare gangen i en prosess eller et tilsyn som består av tre deler.</a:t>
            </a:r>
          </a:p>
        </p:txBody>
      </p:sp>
      <p:sp>
        <p:nvSpPr>
          <p:cNvPr id="26" name="Plassholder for tekst 2">
            <a:extLst>
              <a:ext uri="{FF2B5EF4-FFF2-40B4-BE49-F238E27FC236}">
                <a16:creationId xmlns:a16="http://schemas.microsoft.com/office/drawing/2014/main" id="{6E0FC759-AD96-4543-AAB1-55E5803E9ADB}"/>
              </a:ext>
            </a:extLst>
          </p:cNvPr>
          <p:cNvSpPr>
            <a:spLocks noGrp="1"/>
          </p:cNvSpPr>
          <p:nvPr>
            <p:ph type="body" sz="quarter" idx="28" hasCustomPrompt="1"/>
          </p:nvPr>
        </p:nvSpPr>
        <p:spPr>
          <a:xfrm>
            <a:off x="4786591" y="1385332"/>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2</a:t>
            </a:r>
          </a:p>
        </p:txBody>
      </p:sp>
      <p:sp>
        <p:nvSpPr>
          <p:cNvPr id="30" name="Plassholder for tekst 2">
            <a:extLst>
              <a:ext uri="{FF2B5EF4-FFF2-40B4-BE49-F238E27FC236}">
                <a16:creationId xmlns:a16="http://schemas.microsoft.com/office/drawing/2014/main" id="{D0C4EBA2-1A15-44AA-8CC0-74FB23B96B81}"/>
              </a:ext>
            </a:extLst>
          </p:cNvPr>
          <p:cNvSpPr>
            <a:spLocks noGrp="1"/>
          </p:cNvSpPr>
          <p:nvPr>
            <p:ph type="body" sz="quarter" idx="29" hasCustomPrompt="1"/>
          </p:nvPr>
        </p:nvSpPr>
        <p:spPr>
          <a:xfrm>
            <a:off x="8224536" y="1394164"/>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3</a:t>
            </a:r>
          </a:p>
        </p:txBody>
      </p:sp>
    </p:spTree>
    <p:extLst>
      <p:ext uri="{BB962C8B-B14F-4D97-AF65-F5344CB8AC3E}">
        <p14:creationId xmlns:p14="http://schemas.microsoft.com/office/powerpoint/2010/main" val="333750740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70198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9630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Troms og Finnmark</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9630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9630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t="2392" r="42684" b="13325"/>
          <a:stretch/>
        </p:blipFill>
        <p:spPr>
          <a:xfrm>
            <a:off x="8479498" y="1286511"/>
            <a:ext cx="3712502" cy="4939359"/>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490042" y="6261302"/>
            <a:ext cx="139619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dirty="0"/>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Et bilde som inneholder natthimmel&#10;&#10;Automatisk generert beskrivelse">
            <a:extLst>
              <a:ext uri="{FF2B5EF4-FFF2-40B4-BE49-F238E27FC236}">
                <a16:creationId xmlns:a16="http://schemas.microsoft.com/office/drawing/2014/main" id="{BBF596A4-CF44-4CFC-A504-3CA2F31635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19824"/>
            <a:ext cx="4543720" cy="1376748"/>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56971" t="21009" b="21799"/>
          <a:stretch/>
        </p:blipFill>
        <p:spPr>
          <a:xfrm>
            <a:off x="1055687" y="1244437"/>
            <a:ext cx="5108592" cy="4680000"/>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6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36) til for eksempel </a:t>
            </a:r>
            <a:br>
              <a:rPr lang="nb-NO" dirty="0"/>
            </a:br>
            <a:r>
              <a:rPr lang="nb-NO" dirty="0"/>
              <a:t>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148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7979" t="-3143" r="-31067" b="45897"/>
          <a:stretch/>
        </p:blipFill>
        <p:spPr>
          <a:xfrm>
            <a:off x="1055689" y="2209116"/>
            <a:ext cx="5940458" cy="3715320"/>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36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36) til for eksempel sitat eller ett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p:nvPr>
        </p:nvSpPr>
        <p:spPr>
          <a:xfrm>
            <a:off x="7176313" y="1244436"/>
            <a:ext cx="3960000" cy="4680000"/>
          </a:xfrm>
          <a:prstGeom prst="rect">
            <a:avLst/>
          </a:prstGeom>
          <a:solidFill>
            <a:schemeClr val="bg1">
              <a:lumMod val="95000"/>
            </a:schemeClr>
          </a:solidFill>
        </p:spPr>
        <p:txBody>
          <a:bodyPr/>
          <a:lstStyle>
            <a:lvl1pPr marL="0" indent="0">
              <a:buNone/>
              <a:defRPr/>
            </a:lvl1pPr>
          </a:lstStyle>
          <a:p>
            <a:r>
              <a:rPr lang="nb-NO"/>
              <a:t>Klikk på ikonet for å legge til et bilde</a:t>
            </a:r>
            <a:endParaRPr lang="nb-NO" dirty="0"/>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08" name="Bilde 107">
            <a:extLst>
              <a:ext uri="{FF2B5EF4-FFF2-40B4-BE49-F238E27FC236}">
                <a16:creationId xmlns:a16="http://schemas.microsoft.com/office/drawing/2014/main" id="{5A8E4623-EB3D-4FB4-ADD3-E6D4F00F7B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1" y="3968088"/>
            <a:ext cx="10199684" cy="2828498"/>
          </a:xfrm>
          <a:prstGeom prst="rect">
            <a:avLst/>
          </a:prstGeom>
        </p:spPr>
      </p:pic>
      <p:sp>
        <p:nvSpPr>
          <p:cNvPr id="109" name="Frihåndsform: figur 108">
            <a:extLst>
              <a:ext uri="{FF2B5EF4-FFF2-40B4-BE49-F238E27FC236}">
                <a16:creationId xmlns:a16="http://schemas.microsoft.com/office/drawing/2014/main" id="{826C01D7-F485-4210-A502-A581160EDB32}"/>
              </a:ext>
            </a:extLst>
          </p:cNvPr>
          <p:cNvSpPr/>
          <p:nvPr userDrawn="1"/>
        </p:nvSpPr>
        <p:spPr>
          <a:xfrm>
            <a:off x="5289901" y="1163471"/>
            <a:ext cx="2018883" cy="85611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latin typeface="Open Sans SemiBold" panose="020B0706030804020204" pitchFamily="34" charset="0"/>
                <a:ea typeface="Open Sans SemiBold" panose="020B0706030804020204" pitchFamily="34" charset="0"/>
                <a:cs typeface="Open Sans SemiBold" panose="020B0706030804020204" pitchFamily="34" charset="0"/>
              </a:rPr>
              <a:t>Embetsledelse</a:t>
            </a:r>
          </a:p>
          <a:p>
            <a:pPr marL="0" lvl="0" indent="0" algn="ctr" defTabSz="533400">
              <a:lnSpc>
                <a:spcPct val="90000"/>
              </a:lnSpc>
              <a:spcBef>
                <a:spcPct val="0"/>
              </a:spcBef>
              <a:spcAft>
                <a:spcPct val="35000"/>
              </a:spcAft>
              <a:buNone/>
            </a:pPr>
            <a:r>
              <a:rPr lang="nb-NO" sz="1200" i="1" kern="1200" dirty="0">
                <a:latin typeface="+mn-lt"/>
                <a:ea typeface="Open Sans SemiBold" panose="020B0706030804020204" pitchFamily="34" charset="0"/>
                <a:cs typeface="Open Sans SemiBold" panose="020B0706030804020204" pitchFamily="34" charset="0"/>
              </a:rPr>
              <a:t>statsforvalter</a:t>
            </a:r>
            <a:br>
              <a:rPr lang="nb-NO" sz="1200" i="1" kern="1200" dirty="0">
                <a:latin typeface="+mn-lt"/>
                <a:ea typeface="Open Sans SemiBold" panose="020B0706030804020204" pitchFamily="34" charset="0"/>
                <a:cs typeface="Open Sans SemiBold" panose="020B0706030804020204" pitchFamily="34" charset="0"/>
              </a:rPr>
            </a:br>
            <a:r>
              <a:rPr lang="nb-NO" sz="1200" i="1" kern="1200" dirty="0">
                <a:latin typeface="+mn-lt"/>
                <a:ea typeface="Open Sans SemiBold" panose="020B0706030804020204" pitchFamily="34" charset="0"/>
                <a:cs typeface="Open Sans SemiBold" panose="020B0706030804020204" pitchFamily="34" charset="0"/>
              </a:rPr>
              <a:t>assisterende statsforvalter</a:t>
            </a:r>
          </a:p>
        </p:txBody>
      </p:sp>
      <p:sp>
        <p:nvSpPr>
          <p:cNvPr id="110" name="Frihåndsform: figur 109">
            <a:extLst>
              <a:ext uri="{FF2B5EF4-FFF2-40B4-BE49-F238E27FC236}">
                <a16:creationId xmlns:a16="http://schemas.microsoft.com/office/drawing/2014/main" id="{753326AD-BD52-4ED4-8816-5971B6F0F3D0}"/>
              </a:ext>
            </a:extLst>
          </p:cNvPr>
          <p:cNvSpPr/>
          <p:nvPr userDrawn="1"/>
        </p:nvSpPr>
        <p:spPr>
          <a:xfrm>
            <a:off x="4429928" y="2301202"/>
            <a:ext cx="1736233" cy="465081"/>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p>
        </p:txBody>
      </p:sp>
      <p:sp>
        <p:nvSpPr>
          <p:cNvPr id="112" name="Plassholder for lysbildenummer 5">
            <a:extLst>
              <a:ext uri="{FF2B5EF4-FFF2-40B4-BE49-F238E27FC236}">
                <a16:creationId xmlns:a16="http://schemas.microsoft.com/office/drawing/2014/main" id="{8986D95C-46CD-4AA7-970C-DBED96C3F72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13" name="TekstSylinder 112">
            <a:extLst>
              <a:ext uri="{FF2B5EF4-FFF2-40B4-BE49-F238E27FC236}">
                <a16:creationId xmlns:a16="http://schemas.microsoft.com/office/drawing/2014/main" id="{5374D1D1-A661-495E-B12E-E02D739DC69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14" name="Bilde 113">
            <a:extLst>
              <a:ext uri="{FF2B5EF4-FFF2-40B4-BE49-F238E27FC236}">
                <a16:creationId xmlns:a16="http://schemas.microsoft.com/office/drawing/2014/main" id="{FDFC3245-AC95-4261-83DD-2904095BCE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cxnSp>
        <p:nvCxnSpPr>
          <p:cNvPr id="120" name="Rett linje 119">
            <a:extLst>
              <a:ext uri="{FF2B5EF4-FFF2-40B4-BE49-F238E27FC236}">
                <a16:creationId xmlns:a16="http://schemas.microsoft.com/office/drawing/2014/main" id="{BF3AD259-0704-4278-8DF0-0B68A909CFCD}"/>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19EE84D1-DE6A-4417-AEDC-0E6731B498FC}"/>
              </a:ext>
            </a:extLst>
          </p:cNvPr>
          <p:cNvCxnSpPr>
            <a:cxnSpLocks/>
          </p:cNvCxnSpPr>
          <p:nvPr userDrawn="1"/>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12876D30-8490-4205-B7E2-F6C353D8DBEC}"/>
              </a:ext>
            </a:extLst>
          </p:cNvPr>
          <p:cNvCxnSpPr/>
          <p:nvPr userDrawn="1"/>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sp>
        <p:nvSpPr>
          <p:cNvPr id="126" name="Frihåndsform: figur 125">
            <a:extLst>
              <a:ext uri="{FF2B5EF4-FFF2-40B4-BE49-F238E27FC236}">
                <a16:creationId xmlns:a16="http://schemas.microsoft.com/office/drawing/2014/main" id="{657E75D8-652D-4AE2-AF9E-10EA2FC24E9C}"/>
              </a:ext>
            </a:extLst>
          </p:cNvPr>
          <p:cNvSpPr/>
          <p:nvPr/>
        </p:nvSpPr>
        <p:spPr>
          <a:xfrm>
            <a:off x="1488906"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JUSTIS OG KOMMUNAL</a:t>
            </a:r>
          </a:p>
        </p:txBody>
      </p:sp>
      <p:cxnSp>
        <p:nvCxnSpPr>
          <p:cNvPr id="125" name="Rett linje 124">
            <a:extLst>
              <a:ext uri="{FF2B5EF4-FFF2-40B4-BE49-F238E27FC236}">
                <a16:creationId xmlns:a16="http://schemas.microsoft.com/office/drawing/2014/main" id="{A14E5F46-2789-47D2-B2E3-ECBD024C70FD}"/>
              </a:ext>
            </a:extLst>
          </p:cNvPr>
          <p:cNvCxnSpPr/>
          <p:nvPr/>
        </p:nvCxnSpPr>
        <p:spPr>
          <a:xfrm flipV="1">
            <a:off x="210083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40" name="Frihåndsform: figur 139">
            <a:extLst>
              <a:ext uri="{FF2B5EF4-FFF2-40B4-BE49-F238E27FC236}">
                <a16:creationId xmlns:a16="http://schemas.microsoft.com/office/drawing/2014/main" id="{C4B1A3D6-3D43-41F6-8212-64D0AB750D01}"/>
              </a:ext>
            </a:extLst>
          </p:cNvPr>
          <p:cNvSpPr/>
          <p:nvPr/>
        </p:nvSpPr>
        <p:spPr>
          <a:xfrm>
            <a:off x="287921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HELSE OG SOSIAL</a:t>
            </a:r>
          </a:p>
        </p:txBody>
      </p:sp>
      <p:cxnSp>
        <p:nvCxnSpPr>
          <p:cNvPr id="146" name="Rett linje 145">
            <a:extLst>
              <a:ext uri="{FF2B5EF4-FFF2-40B4-BE49-F238E27FC236}">
                <a16:creationId xmlns:a16="http://schemas.microsoft.com/office/drawing/2014/main" id="{9FE2D001-CB9A-4673-A40C-02429B028CD8}"/>
              </a:ext>
            </a:extLst>
          </p:cNvPr>
          <p:cNvCxnSpPr/>
          <p:nvPr/>
        </p:nvCxnSpPr>
        <p:spPr>
          <a:xfrm flipV="1">
            <a:off x="3517216"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52" name="Frihåndsform: figur 151">
            <a:extLst>
              <a:ext uri="{FF2B5EF4-FFF2-40B4-BE49-F238E27FC236}">
                <a16:creationId xmlns:a16="http://schemas.microsoft.com/office/drawing/2014/main" id="{13E1B108-1DB4-4FB7-8B9D-DA762FEB2284}"/>
              </a:ext>
            </a:extLst>
          </p:cNvPr>
          <p:cNvSpPr/>
          <p:nvPr/>
        </p:nvSpPr>
        <p:spPr>
          <a:xfrm>
            <a:off x="4269519"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LANDBRUK</a:t>
            </a:r>
          </a:p>
        </p:txBody>
      </p:sp>
      <p:cxnSp>
        <p:nvCxnSpPr>
          <p:cNvPr id="160" name="Rett linje 159">
            <a:extLst>
              <a:ext uri="{FF2B5EF4-FFF2-40B4-BE49-F238E27FC236}">
                <a16:creationId xmlns:a16="http://schemas.microsoft.com/office/drawing/2014/main" id="{691B41CB-A158-43DC-8AC5-A33D9B6EA829}"/>
              </a:ext>
            </a:extLst>
          </p:cNvPr>
          <p:cNvCxnSpPr/>
          <p:nvPr/>
        </p:nvCxnSpPr>
        <p:spPr>
          <a:xfrm flipV="1">
            <a:off x="48815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68" name="Frihåndsform: figur 167">
            <a:extLst>
              <a:ext uri="{FF2B5EF4-FFF2-40B4-BE49-F238E27FC236}">
                <a16:creationId xmlns:a16="http://schemas.microsoft.com/office/drawing/2014/main" id="{0EB6D4D3-E2C5-4D4B-B19B-99A677223301}"/>
              </a:ext>
            </a:extLst>
          </p:cNvPr>
          <p:cNvSpPr/>
          <p:nvPr/>
        </p:nvSpPr>
        <p:spPr>
          <a:xfrm>
            <a:off x="565982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cxnSp>
        <p:nvCxnSpPr>
          <p:cNvPr id="177" name="Rett linje 176">
            <a:extLst>
              <a:ext uri="{FF2B5EF4-FFF2-40B4-BE49-F238E27FC236}">
                <a16:creationId xmlns:a16="http://schemas.microsoft.com/office/drawing/2014/main" id="{D2F46824-146F-4114-8DA1-48EF743D1CF2}"/>
              </a:ext>
            </a:extLst>
          </p:cNvPr>
          <p:cNvCxnSpPr/>
          <p:nvPr/>
        </p:nvCxnSpPr>
        <p:spPr>
          <a:xfrm flipV="1">
            <a:off x="6300141"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87" name="Frihåndsform: figur 186">
            <a:extLst>
              <a:ext uri="{FF2B5EF4-FFF2-40B4-BE49-F238E27FC236}">
                <a16:creationId xmlns:a16="http://schemas.microsoft.com/office/drawing/2014/main" id="{CF252337-CB08-426E-A6A9-1C81021C81C7}"/>
              </a:ext>
            </a:extLst>
          </p:cNvPr>
          <p:cNvSpPr/>
          <p:nvPr/>
        </p:nvSpPr>
        <p:spPr>
          <a:xfrm>
            <a:off x="705013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REINDRIFT</a:t>
            </a:r>
          </a:p>
        </p:txBody>
      </p:sp>
      <p:cxnSp>
        <p:nvCxnSpPr>
          <p:cNvPr id="193" name="Rett linje 192">
            <a:extLst>
              <a:ext uri="{FF2B5EF4-FFF2-40B4-BE49-F238E27FC236}">
                <a16:creationId xmlns:a16="http://schemas.microsoft.com/office/drawing/2014/main" id="{38A1C4B4-A65C-48E6-965B-B41B19B49113}"/>
              </a:ext>
            </a:extLst>
          </p:cNvPr>
          <p:cNvCxnSpPr/>
          <p:nvPr/>
        </p:nvCxnSpPr>
        <p:spPr>
          <a:xfrm flipV="1">
            <a:off x="7668852"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99" name="Frihåndsform: figur 198">
            <a:extLst>
              <a:ext uri="{FF2B5EF4-FFF2-40B4-BE49-F238E27FC236}">
                <a16:creationId xmlns:a16="http://schemas.microsoft.com/office/drawing/2014/main" id="{E3DB1DC2-CB00-4E32-A214-4A3483F6B51A}"/>
              </a:ext>
            </a:extLst>
          </p:cNvPr>
          <p:cNvSpPr/>
          <p:nvPr/>
        </p:nvSpPr>
        <p:spPr>
          <a:xfrm>
            <a:off x="844043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MILJØ</a:t>
            </a:r>
          </a:p>
        </p:txBody>
      </p:sp>
      <p:cxnSp>
        <p:nvCxnSpPr>
          <p:cNvPr id="200" name="Rett linje 199">
            <a:extLst>
              <a:ext uri="{FF2B5EF4-FFF2-40B4-BE49-F238E27FC236}">
                <a16:creationId xmlns:a16="http://schemas.microsoft.com/office/drawing/2014/main" id="{AF13D9F7-729F-49CF-A36B-EB309B9808EB}"/>
              </a:ext>
            </a:extLst>
          </p:cNvPr>
          <p:cNvCxnSpPr/>
          <p:nvPr/>
        </p:nvCxnSpPr>
        <p:spPr>
          <a:xfrm flipV="1">
            <a:off x="907656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202" name="Frihåndsform: figur 201">
            <a:extLst>
              <a:ext uri="{FF2B5EF4-FFF2-40B4-BE49-F238E27FC236}">
                <a16:creationId xmlns:a16="http://schemas.microsoft.com/office/drawing/2014/main" id="{783A4EE6-1706-4772-8324-9EF9501ADC68}"/>
              </a:ext>
            </a:extLst>
          </p:cNvPr>
          <p:cNvSpPr/>
          <p:nvPr/>
        </p:nvSpPr>
        <p:spPr>
          <a:xfrm>
            <a:off x="983074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OPPVEKST OG BARNEVERN</a:t>
            </a:r>
          </a:p>
        </p:txBody>
      </p:sp>
      <p:cxnSp>
        <p:nvCxnSpPr>
          <p:cNvPr id="203" name="Rett linje 202">
            <a:extLst>
              <a:ext uri="{FF2B5EF4-FFF2-40B4-BE49-F238E27FC236}">
                <a16:creationId xmlns:a16="http://schemas.microsoft.com/office/drawing/2014/main" id="{6DAFE6B3-372F-4BF0-9004-B0AFB8557EAD}"/>
              </a:ext>
            </a:extLst>
          </p:cNvPr>
          <p:cNvCxnSpPr/>
          <p:nvPr/>
        </p:nvCxnSpPr>
        <p:spPr>
          <a:xfrm flipV="1">
            <a:off x="10425776"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595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rganisasjonskart med seksjoner">
    <p:spTree>
      <p:nvGrpSpPr>
        <p:cNvPr id="1" name=""/>
        <p:cNvGrpSpPr/>
        <p:nvPr/>
      </p:nvGrpSpPr>
      <p:grpSpPr>
        <a:xfrm>
          <a:off x="0" y="0"/>
          <a:ext cx="0" cy="0"/>
          <a:chOff x="0" y="0"/>
          <a:chExt cx="0" cy="0"/>
        </a:xfrm>
      </p:grpSpPr>
      <p:sp>
        <p:nvSpPr>
          <p:cNvPr id="78" name="Plassholder for lysbildenummer 5">
            <a:extLst>
              <a:ext uri="{FF2B5EF4-FFF2-40B4-BE49-F238E27FC236}">
                <a16:creationId xmlns:a16="http://schemas.microsoft.com/office/drawing/2014/main" id="{40C88E64-C69B-4E4A-81E4-328092F496C3}"/>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79" name="TekstSylinder 78">
            <a:extLst>
              <a:ext uri="{FF2B5EF4-FFF2-40B4-BE49-F238E27FC236}">
                <a16:creationId xmlns:a16="http://schemas.microsoft.com/office/drawing/2014/main" id="{20C57133-27B3-4A67-BA13-A734BF4FFF0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0" name="Bilde 79">
            <a:extLst>
              <a:ext uri="{FF2B5EF4-FFF2-40B4-BE49-F238E27FC236}">
                <a16:creationId xmlns:a16="http://schemas.microsoft.com/office/drawing/2014/main" id="{530B0B66-F991-4E1B-B0E4-500B05E4D3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81" name="TekstSylinder 80">
            <a:extLst>
              <a:ext uri="{FF2B5EF4-FFF2-40B4-BE49-F238E27FC236}">
                <a16:creationId xmlns:a16="http://schemas.microsoft.com/office/drawing/2014/main" id="{D28C4A04-A5E2-4B35-94EA-FC375A5DD83C}"/>
              </a:ext>
            </a:extLst>
          </p:cNvPr>
          <p:cNvSpPr txBox="1"/>
          <p:nvPr userDrawn="1"/>
        </p:nvSpPr>
        <p:spPr>
          <a:xfrm>
            <a:off x="1702798" y="5712994"/>
            <a:ext cx="3813176" cy="230832"/>
          </a:xfrm>
          <a:prstGeom prst="rect">
            <a:avLst/>
          </a:prstGeom>
          <a:noFill/>
        </p:spPr>
        <p:txBody>
          <a:bodyPr wrap="square" rtlCol="0">
            <a:spAutoFit/>
          </a:bodyPr>
          <a:lstStyle/>
          <a:p>
            <a:r>
              <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2" name="Rett pilkobling 81">
            <a:extLst>
              <a:ext uri="{FF2B5EF4-FFF2-40B4-BE49-F238E27FC236}">
                <a16:creationId xmlns:a16="http://schemas.microsoft.com/office/drawing/2014/main" id="{B8B82FBA-B417-450B-99F7-5E68CBB92D9B}"/>
              </a:ext>
            </a:extLst>
          </p:cNvPr>
          <p:cNvCxnSpPr>
            <a:cxnSpLocks/>
          </p:cNvCxnSpPr>
          <p:nvPr userDrawn="1"/>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Rett linje 82">
            <a:extLst>
              <a:ext uri="{FF2B5EF4-FFF2-40B4-BE49-F238E27FC236}">
                <a16:creationId xmlns:a16="http://schemas.microsoft.com/office/drawing/2014/main" id="{054FA457-C12B-47DC-90A9-C81C1F06B881}"/>
              </a:ext>
            </a:extLst>
          </p:cNvPr>
          <p:cNvCxnSpPr>
            <a:cxnSpLocks/>
            <a:endCxn id="81" idx="1"/>
          </p:cNvCxnSpPr>
          <p:nvPr userDrawn="1"/>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85" name="Rett linje 84">
            <a:extLst>
              <a:ext uri="{FF2B5EF4-FFF2-40B4-BE49-F238E27FC236}">
                <a16:creationId xmlns:a16="http://schemas.microsoft.com/office/drawing/2014/main" id="{DE44242C-CF01-4367-B4EA-C5918B32F236}"/>
              </a:ext>
            </a:extLst>
          </p:cNvPr>
          <p:cNvCxnSpPr>
            <a:cxnSpLocks/>
          </p:cNvCxnSpPr>
          <p:nvPr userDrawn="1"/>
        </p:nvCxnSpPr>
        <p:spPr>
          <a:xfrm flipH="1">
            <a:off x="1579548" y="5084076"/>
            <a:ext cx="207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Rett linje 85">
            <a:extLst>
              <a:ext uri="{FF2B5EF4-FFF2-40B4-BE49-F238E27FC236}">
                <a16:creationId xmlns:a16="http://schemas.microsoft.com/office/drawing/2014/main" id="{F61F57AE-09A5-4C37-A68F-593E5B913299}"/>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Rett linje 86">
            <a:extLst>
              <a:ext uri="{FF2B5EF4-FFF2-40B4-BE49-F238E27FC236}">
                <a16:creationId xmlns:a16="http://schemas.microsoft.com/office/drawing/2014/main" id="{63FE7F85-D6C9-4C47-BE14-A6F4B5B53E4B}"/>
              </a:ext>
            </a:extLst>
          </p:cNvPr>
          <p:cNvCxnSpPr>
            <a:cxnSpLocks/>
          </p:cNvCxnSpPr>
          <p:nvPr userDrawn="1"/>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Rett linje 87">
            <a:extLst>
              <a:ext uri="{FF2B5EF4-FFF2-40B4-BE49-F238E27FC236}">
                <a16:creationId xmlns:a16="http://schemas.microsoft.com/office/drawing/2014/main" id="{2BECDE2D-A11F-445A-A14A-0E997421445A}"/>
              </a:ext>
            </a:extLst>
          </p:cNvPr>
          <p:cNvCxnSpPr/>
          <p:nvPr userDrawn="1"/>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Rett linje 125">
            <a:extLst>
              <a:ext uri="{FF2B5EF4-FFF2-40B4-BE49-F238E27FC236}">
                <a16:creationId xmlns:a16="http://schemas.microsoft.com/office/drawing/2014/main" id="{BE78A516-1947-4475-A450-7098D3A48465}"/>
              </a:ext>
            </a:extLst>
          </p:cNvPr>
          <p:cNvCxnSpPr/>
          <p:nvPr/>
        </p:nvCxnSpPr>
        <p:spPr>
          <a:xfrm flipV="1">
            <a:off x="48815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Rett linje 142">
            <a:extLst>
              <a:ext uri="{FF2B5EF4-FFF2-40B4-BE49-F238E27FC236}">
                <a16:creationId xmlns:a16="http://schemas.microsoft.com/office/drawing/2014/main" id="{1B237A8D-C4D5-458F-A491-8D7DE0858542}"/>
              </a:ext>
            </a:extLst>
          </p:cNvPr>
          <p:cNvCxnSpPr/>
          <p:nvPr/>
        </p:nvCxnSpPr>
        <p:spPr>
          <a:xfrm flipV="1">
            <a:off x="6300141"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nvGrpSpPr>
          <p:cNvPr id="152" name="Gruppe 151">
            <a:extLst>
              <a:ext uri="{FF2B5EF4-FFF2-40B4-BE49-F238E27FC236}">
                <a16:creationId xmlns:a16="http://schemas.microsoft.com/office/drawing/2014/main" id="{D79CEDC6-9742-4E23-908F-5BC2FC52CF62}"/>
              </a:ext>
            </a:extLst>
          </p:cNvPr>
          <p:cNvGrpSpPr/>
          <p:nvPr userDrawn="1"/>
        </p:nvGrpSpPr>
        <p:grpSpPr>
          <a:xfrm>
            <a:off x="7668852" y="2951215"/>
            <a:ext cx="986856" cy="2595151"/>
            <a:chOff x="7818626" y="2951215"/>
            <a:chExt cx="986856" cy="2595151"/>
          </a:xfrm>
        </p:grpSpPr>
        <p:cxnSp>
          <p:nvCxnSpPr>
            <p:cNvPr id="157" name="Rett linje 156">
              <a:extLst>
                <a:ext uri="{FF2B5EF4-FFF2-40B4-BE49-F238E27FC236}">
                  <a16:creationId xmlns:a16="http://schemas.microsoft.com/office/drawing/2014/main" id="{1D9CE344-1B53-4ADA-A37E-88A3432273DB}"/>
                </a:ext>
              </a:extLst>
            </p:cNvPr>
            <p:cNvCxnSpPr>
              <a:cxnSpLocks/>
            </p:cNvCxnSpPr>
            <p:nvPr/>
          </p:nvCxnSpPr>
          <p:spPr>
            <a:xfrm flipH="1">
              <a:off x="8592984" y="5546366"/>
              <a:ext cx="2124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Rett linje 158">
              <a:extLst>
                <a:ext uri="{FF2B5EF4-FFF2-40B4-BE49-F238E27FC236}">
                  <a16:creationId xmlns:a16="http://schemas.microsoft.com/office/drawing/2014/main" id="{84E1B2A0-3219-4A28-A22F-CF0E64B711BB}"/>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6" name="Rett linje 165">
            <a:extLst>
              <a:ext uri="{FF2B5EF4-FFF2-40B4-BE49-F238E27FC236}">
                <a16:creationId xmlns:a16="http://schemas.microsoft.com/office/drawing/2014/main" id="{6424E493-A3D0-48EB-8A06-C6C4075E8D3D}"/>
              </a:ext>
            </a:extLst>
          </p:cNvPr>
          <p:cNvCxnSpPr/>
          <p:nvPr/>
        </p:nvCxnSpPr>
        <p:spPr>
          <a:xfrm flipV="1">
            <a:off x="9076564" y="2951215"/>
            <a:ext cx="0" cy="235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Rett linje 168">
            <a:extLst>
              <a:ext uri="{FF2B5EF4-FFF2-40B4-BE49-F238E27FC236}">
                <a16:creationId xmlns:a16="http://schemas.microsoft.com/office/drawing/2014/main" id="{3613D3EC-2D6E-4AB3-BD37-9C4E8CB6BE99}"/>
              </a:ext>
            </a:extLst>
          </p:cNvPr>
          <p:cNvCxnSpPr/>
          <p:nvPr/>
        </p:nvCxnSpPr>
        <p:spPr>
          <a:xfrm flipV="1">
            <a:off x="10425776" y="2951215"/>
            <a:ext cx="0" cy="235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Rett pilkobling 169">
            <a:extLst>
              <a:ext uri="{FF2B5EF4-FFF2-40B4-BE49-F238E27FC236}">
                <a16:creationId xmlns:a16="http://schemas.microsoft.com/office/drawing/2014/main" id="{74DC5F3D-6E1A-43C0-BB73-F58318D03CF9}"/>
              </a:ext>
            </a:extLst>
          </p:cNvPr>
          <p:cNvCxnSpPr>
            <a:cxnSpLocks/>
          </p:cNvCxnSpPr>
          <p:nvPr userDrawn="1"/>
        </p:nvCxnSpPr>
        <p:spPr>
          <a:xfrm>
            <a:off x="3810623" y="5836111"/>
            <a:ext cx="7125249"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2" name="Rett linje 181">
            <a:extLst>
              <a:ext uri="{FF2B5EF4-FFF2-40B4-BE49-F238E27FC236}">
                <a16:creationId xmlns:a16="http://schemas.microsoft.com/office/drawing/2014/main" id="{D1D2D5D8-6FD0-4E97-A4C8-1529F2C6E7F1}"/>
              </a:ext>
            </a:extLst>
          </p:cNvPr>
          <p:cNvCxnSpPr/>
          <p:nvPr/>
        </p:nvCxnSpPr>
        <p:spPr>
          <a:xfrm flipV="1">
            <a:off x="3523460" y="2952183"/>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2" name="Frihåndsform: figur 1">
            <a:extLst>
              <a:ext uri="{FF2B5EF4-FFF2-40B4-BE49-F238E27FC236}">
                <a16:creationId xmlns:a16="http://schemas.microsoft.com/office/drawing/2014/main" id="{DAA183F9-25DD-905E-9A55-CE3778801CAC}"/>
              </a:ext>
            </a:extLst>
          </p:cNvPr>
          <p:cNvSpPr/>
          <p:nvPr userDrawn="1"/>
        </p:nvSpPr>
        <p:spPr>
          <a:xfrm>
            <a:off x="5284581" y="1126235"/>
            <a:ext cx="2018883" cy="85611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Embetsledelse</a:t>
            </a:r>
            <a:b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800" kern="1200" dirty="0">
                <a:latin typeface="+mn-lt"/>
                <a:ea typeface="Open Sans SemiBold" panose="020B0706030804020204" pitchFamily="34" charset="0"/>
                <a:cs typeface="Open Sans SemiBold" panose="020B0706030804020204" pitchFamily="34" charset="0"/>
              </a:rPr>
              <a:t>Elisabeth Vik Aspaker</a:t>
            </a:r>
            <a:br>
              <a:rPr lang="nb-NO" sz="800" i="0"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statsforvalter</a:t>
            </a:r>
            <a:br>
              <a:rPr lang="nb-NO" sz="800" i="1" kern="1200" dirty="0">
                <a:latin typeface="+mn-lt"/>
                <a:ea typeface="Open Sans SemiBold" panose="020B0706030804020204" pitchFamily="34" charset="0"/>
                <a:cs typeface="Open Sans SemiBold" panose="020B0706030804020204" pitchFamily="34" charset="0"/>
              </a:rPr>
            </a:br>
            <a:br>
              <a:rPr lang="nb-NO" sz="800" i="1"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Bård M. Pedersen</a:t>
            </a:r>
            <a:br>
              <a:rPr lang="nb-NO" sz="800" i="1"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assisterende statsforvalter</a:t>
            </a:r>
          </a:p>
        </p:txBody>
      </p:sp>
      <p:sp>
        <p:nvSpPr>
          <p:cNvPr id="3" name="Frihåndsform: figur 2">
            <a:extLst>
              <a:ext uri="{FF2B5EF4-FFF2-40B4-BE49-F238E27FC236}">
                <a16:creationId xmlns:a16="http://schemas.microsoft.com/office/drawing/2014/main" id="{059619B0-C409-4A02-32AC-D97DD836DE48}"/>
              </a:ext>
            </a:extLst>
          </p:cNvPr>
          <p:cNvSpPr/>
          <p:nvPr userDrawn="1"/>
        </p:nvSpPr>
        <p:spPr>
          <a:xfrm>
            <a:off x="4435605" y="2105463"/>
            <a:ext cx="1736233" cy="741698"/>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mn-lt"/>
                <a:ea typeface="Open Sans SemiBold" panose="020B0706030804020204" pitchFamily="34" charset="0"/>
                <a:cs typeface="Open Sans SemiBold" panose="020B0706030804020204" pitchFamily="34" charset="0"/>
              </a:rPr>
              <a:t>SAMFUNNSIKKERHET </a:t>
            </a:r>
            <a:br>
              <a:rPr lang="nb-NO" sz="1000" b="1" kern="1200" dirty="0">
                <a:latin typeface="+mn-lt"/>
                <a:ea typeface="Open Sans SemiBold" panose="020B0706030804020204" pitchFamily="34" charset="0"/>
                <a:cs typeface="Open Sans SemiBold" panose="020B0706030804020204" pitchFamily="34" charset="0"/>
              </a:rPr>
            </a:br>
            <a:r>
              <a:rPr lang="nb-NO" sz="1000" b="1" kern="1200" dirty="0">
                <a:latin typeface="+mn-lt"/>
                <a:ea typeface="Open Sans SemiBold" panose="020B0706030804020204" pitchFamily="34" charset="0"/>
                <a:cs typeface="Open Sans SemiBold" panose="020B0706030804020204" pitchFamily="34" charset="0"/>
              </a:rPr>
              <a:t>OG BEREDSKAP</a:t>
            </a:r>
            <a:br>
              <a:rPr lang="nb-NO" sz="1000" kern="1200" dirty="0">
                <a:latin typeface="+mn-lt"/>
                <a:ea typeface="Open Sans SemiBold" panose="020B0706030804020204" pitchFamily="34" charset="0"/>
                <a:cs typeface="Open Sans SemiBold" panose="020B0706030804020204" pitchFamily="34" charset="0"/>
              </a:rPr>
            </a:br>
            <a:br>
              <a:rPr lang="nb-NO" sz="1000"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dir. Ronny Schjelderup</a:t>
            </a:r>
            <a:br>
              <a:rPr lang="nb-NO" sz="800" i="1"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ass.dir. Kjersti Kristiansen</a:t>
            </a:r>
            <a:endParaRPr lang="nb-NO" sz="1000" i="1" kern="1200" dirty="0">
              <a:latin typeface="+mn-lt"/>
              <a:ea typeface="Open Sans SemiBold" panose="020B0706030804020204" pitchFamily="34" charset="0"/>
              <a:cs typeface="Open Sans SemiBold" panose="020B0706030804020204" pitchFamily="34" charset="0"/>
            </a:endParaRPr>
          </a:p>
        </p:txBody>
      </p:sp>
      <p:grpSp>
        <p:nvGrpSpPr>
          <p:cNvPr id="4" name="Gruppe 3">
            <a:extLst>
              <a:ext uri="{FF2B5EF4-FFF2-40B4-BE49-F238E27FC236}">
                <a16:creationId xmlns:a16="http://schemas.microsoft.com/office/drawing/2014/main" id="{5F46E4CC-D20E-9F36-7694-9D69E46D2383}"/>
              </a:ext>
            </a:extLst>
          </p:cNvPr>
          <p:cNvGrpSpPr/>
          <p:nvPr userDrawn="1"/>
        </p:nvGrpSpPr>
        <p:grpSpPr>
          <a:xfrm>
            <a:off x="9843008" y="3176049"/>
            <a:ext cx="1321120" cy="2140077"/>
            <a:chOff x="5634272" y="3042804"/>
            <a:chExt cx="1321120" cy="2140077"/>
          </a:xfrm>
        </p:grpSpPr>
        <p:sp>
          <p:nvSpPr>
            <p:cNvPr id="5" name="Frihåndsform: figur 4">
              <a:extLst>
                <a:ext uri="{FF2B5EF4-FFF2-40B4-BE49-F238E27FC236}">
                  <a16:creationId xmlns:a16="http://schemas.microsoft.com/office/drawing/2014/main" id="{0E4F78F0-3F6F-C2D1-C015-01F539FEFA3D}"/>
                </a:ext>
              </a:extLst>
            </p:cNvPr>
            <p:cNvSpPr/>
            <p:nvPr/>
          </p:nvSpPr>
          <p:spPr>
            <a:xfrm>
              <a:off x="5634272" y="3042804"/>
              <a:ext cx="1321120" cy="78603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6" name="Gruppe 5">
              <a:extLst>
                <a:ext uri="{FF2B5EF4-FFF2-40B4-BE49-F238E27FC236}">
                  <a16:creationId xmlns:a16="http://schemas.microsoft.com/office/drawing/2014/main" id="{EA0CC9B7-3333-C9D8-AD95-2F5DFAC6F9F0}"/>
                </a:ext>
              </a:extLst>
            </p:cNvPr>
            <p:cNvGrpSpPr/>
            <p:nvPr/>
          </p:nvGrpSpPr>
          <p:grpSpPr>
            <a:xfrm>
              <a:off x="5844681" y="3951585"/>
              <a:ext cx="1088860" cy="374502"/>
              <a:chOff x="4390256" y="2636796"/>
              <a:chExt cx="1130880" cy="374502"/>
            </a:xfrm>
          </p:grpSpPr>
          <p:sp>
            <p:nvSpPr>
              <p:cNvPr id="17" name="Rektangel 16">
                <a:extLst>
                  <a:ext uri="{FF2B5EF4-FFF2-40B4-BE49-F238E27FC236}">
                    <a16:creationId xmlns:a16="http://schemas.microsoft.com/office/drawing/2014/main" id="{7A2D282C-B82B-668B-4D6F-7C964FCE4433}"/>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kstSylinder 17">
                <a:extLst>
                  <a:ext uri="{FF2B5EF4-FFF2-40B4-BE49-F238E27FC236}">
                    <a16:creationId xmlns:a16="http://schemas.microsoft.com/office/drawing/2014/main" id="{DBC56220-A3AC-B677-73E9-EBE8112B7248}"/>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br>
                  <a:rPr lang="nb-NO" sz="800" b="1" kern="1200" dirty="0"/>
                </a:br>
                <a:r>
                  <a:rPr lang="nb-NO" sz="800" b="1" kern="1200" dirty="0"/>
                  <a:t>skole</a:t>
                </a:r>
              </a:p>
              <a:p>
                <a:pPr marL="0" lvl="0" indent="0" algn="ctr" defTabSz="400050">
                  <a:lnSpc>
                    <a:spcPct val="90000"/>
                  </a:lnSpc>
                  <a:spcBef>
                    <a:spcPct val="0"/>
                  </a:spcBef>
                  <a:spcAft>
                    <a:spcPct val="35000"/>
                  </a:spcAft>
                  <a:buNone/>
                </a:pPr>
                <a:r>
                  <a:rPr lang="nb-NO" sz="800" i="1" kern="1200" dirty="0"/>
                  <a:t>Eivind Bratsberg</a:t>
                </a:r>
                <a:br>
                  <a:rPr lang="nb-NO" sz="800" i="1" kern="1200" dirty="0"/>
                </a:br>
                <a:endParaRPr lang="nb-NO" sz="800" i="1" kern="1200" dirty="0"/>
              </a:p>
            </p:txBody>
          </p:sp>
        </p:grpSp>
        <p:grpSp>
          <p:nvGrpSpPr>
            <p:cNvPr id="7" name="Gruppe 6">
              <a:extLst>
                <a:ext uri="{FF2B5EF4-FFF2-40B4-BE49-F238E27FC236}">
                  <a16:creationId xmlns:a16="http://schemas.microsoft.com/office/drawing/2014/main" id="{57CF313D-3BA1-1093-0046-ECDD03D4053C}"/>
                </a:ext>
              </a:extLst>
            </p:cNvPr>
            <p:cNvGrpSpPr/>
            <p:nvPr/>
          </p:nvGrpSpPr>
          <p:grpSpPr>
            <a:xfrm>
              <a:off x="5844679" y="4379982"/>
              <a:ext cx="1088862" cy="374502"/>
              <a:chOff x="4390254" y="3248783"/>
              <a:chExt cx="1130882" cy="374502"/>
            </a:xfrm>
          </p:grpSpPr>
          <p:sp>
            <p:nvSpPr>
              <p:cNvPr id="15" name="Rektangel 14">
                <a:extLst>
                  <a:ext uri="{FF2B5EF4-FFF2-40B4-BE49-F238E27FC236}">
                    <a16:creationId xmlns:a16="http://schemas.microsoft.com/office/drawing/2014/main" id="{5D9C80BD-582E-5B25-1F94-31AC54250F86}"/>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kstSylinder 15">
                <a:extLst>
                  <a:ext uri="{FF2B5EF4-FFF2-40B4-BE49-F238E27FC236}">
                    <a16:creationId xmlns:a16="http://schemas.microsoft.com/office/drawing/2014/main" id="{41676FE5-7CAD-6F1E-88CC-FF66A0823003}"/>
                  </a:ext>
                </a:extLst>
              </p:cNvPr>
              <p:cNvSpPr txBox="1"/>
              <p:nvPr userDrawn="1"/>
            </p:nvSpPr>
            <p:spPr>
              <a:xfrm>
                <a:off x="439025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barnehage</a:t>
                </a:r>
              </a:p>
              <a:p>
                <a:pPr marL="0" lvl="0" indent="0" algn="ctr" defTabSz="400050">
                  <a:lnSpc>
                    <a:spcPct val="90000"/>
                  </a:lnSpc>
                  <a:spcBef>
                    <a:spcPct val="0"/>
                  </a:spcBef>
                  <a:spcAft>
                    <a:spcPct val="35000"/>
                  </a:spcAft>
                  <a:buNone/>
                </a:pPr>
                <a:r>
                  <a:rPr lang="nb-NO" sz="800" i="1" kern="1200" dirty="0"/>
                  <a:t>Liv-Hanne Huru</a:t>
                </a:r>
              </a:p>
            </p:txBody>
          </p:sp>
        </p:grpSp>
        <p:grpSp>
          <p:nvGrpSpPr>
            <p:cNvPr id="8" name="Gruppe 7">
              <a:extLst>
                <a:ext uri="{FF2B5EF4-FFF2-40B4-BE49-F238E27FC236}">
                  <a16:creationId xmlns:a16="http://schemas.microsoft.com/office/drawing/2014/main" id="{B80598C4-3CBA-98F9-801B-DDD6EAAEFDB7}"/>
                </a:ext>
              </a:extLst>
            </p:cNvPr>
            <p:cNvGrpSpPr/>
            <p:nvPr/>
          </p:nvGrpSpPr>
          <p:grpSpPr>
            <a:xfrm>
              <a:off x="5844681" y="4808379"/>
              <a:ext cx="1088860" cy="374502"/>
              <a:chOff x="4390256" y="2636796"/>
              <a:chExt cx="1130880" cy="374502"/>
            </a:xfrm>
          </p:grpSpPr>
          <p:sp>
            <p:nvSpPr>
              <p:cNvPr id="13" name="Rektangel 12">
                <a:extLst>
                  <a:ext uri="{FF2B5EF4-FFF2-40B4-BE49-F238E27FC236}">
                    <a16:creationId xmlns:a16="http://schemas.microsoft.com/office/drawing/2014/main" id="{29EE9AF2-BE19-AF3F-6789-045059A39C83}"/>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kstSylinder 13">
                <a:extLst>
                  <a:ext uri="{FF2B5EF4-FFF2-40B4-BE49-F238E27FC236}">
                    <a16:creationId xmlns:a16="http://schemas.microsoft.com/office/drawing/2014/main" id="{84566482-2712-DD9A-EB8C-D381FE5A32A7}"/>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barnevern og familievern</a:t>
                </a:r>
              </a:p>
              <a:p>
                <a:pPr marL="0" lvl="0" indent="0" algn="ctr" defTabSz="400050">
                  <a:lnSpc>
                    <a:spcPct val="90000"/>
                  </a:lnSpc>
                  <a:spcBef>
                    <a:spcPct val="0"/>
                  </a:spcBef>
                  <a:spcAft>
                    <a:spcPct val="35000"/>
                  </a:spcAft>
                  <a:buNone/>
                </a:pPr>
                <a:r>
                  <a:rPr lang="nb-NO" sz="800" i="1" kern="1200" dirty="0"/>
                  <a:t>Merete Jenssen</a:t>
                </a:r>
              </a:p>
            </p:txBody>
          </p:sp>
        </p:grpSp>
        <p:cxnSp>
          <p:nvCxnSpPr>
            <p:cNvPr id="9" name="Rett linje 8">
              <a:extLst>
                <a:ext uri="{FF2B5EF4-FFF2-40B4-BE49-F238E27FC236}">
                  <a16:creationId xmlns:a16="http://schemas.microsoft.com/office/drawing/2014/main" id="{B2012513-FFA3-C3E8-511F-568FCF4F219E}"/>
                </a:ext>
              </a:extLst>
            </p:cNvPr>
            <p:cNvCxnSpPr>
              <a:cxnSpLocks/>
            </p:cNvCxnSpPr>
            <p:nvPr/>
          </p:nvCxnSpPr>
          <p:spPr>
            <a:xfrm>
              <a:off x="5674669" y="3814357"/>
              <a:ext cx="0" cy="1181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9CE48ED3-4EBF-9BF0-2D01-BC26953615A2}"/>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9F32834F-C07D-9315-B0CC-CED2B0946E0A}"/>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B92FFDBA-53F1-252B-0885-98A61D09D972}"/>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uppe 18">
            <a:extLst>
              <a:ext uri="{FF2B5EF4-FFF2-40B4-BE49-F238E27FC236}">
                <a16:creationId xmlns:a16="http://schemas.microsoft.com/office/drawing/2014/main" id="{8749AD30-D1D1-2C6D-0DBD-BEAF8BCBDE2D}"/>
              </a:ext>
            </a:extLst>
          </p:cNvPr>
          <p:cNvGrpSpPr/>
          <p:nvPr userDrawn="1"/>
        </p:nvGrpSpPr>
        <p:grpSpPr>
          <a:xfrm>
            <a:off x="8442105" y="3184297"/>
            <a:ext cx="1345915" cy="2547108"/>
            <a:chOff x="5655070" y="3064170"/>
            <a:chExt cx="1345915" cy="2547108"/>
          </a:xfrm>
        </p:grpSpPr>
        <p:sp>
          <p:nvSpPr>
            <p:cNvPr id="20" name="Frihåndsform: figur 19">
              <a:extLst>
                <a:ext uri="{FF2B5EF4-FFF2-40B4-BE49-F238E27FC236}">
                  <a16:creationId xmlns:a16="http://schemas.microsoft.com/office/drawing/2014/main" id="{40986C6B-9A46-B709-DBDE-CDC0A6EBF936}"/>
                </a:ext>
              </a:extLst>
            </p:cNvPr>
            <p:cNvSpPr/>
            <p:nvPr/>
          </p:nvSpPr>
          <p:spPr>
            <a:xfrm>
              <a:off x="5655070" y="3064170"/>
              <a:ext cx="1345915" cy="78603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i="1" kern="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21" name="Gruppe 20">
              <a:extLst>
                <a:ext uri="{FF2B5EF4-FFF2-40B4-BE49-F238E27FC236}">
                  <a16:creationId xmlns:a16="http://schemas.microsoft.com/office/drawing/2014/main" id="{8F8C132C-A75B-53FC-40A5-EDF96B9BA6BE}"/>
                </a:ext>
              </a:extLst>
            </p:cNvPr>
            <p:cNvGrpSpPr/>
            <p:nvPr/>
          </p:nvGrpSpPr>
          <p:grpSpPr>
            <a:xfrm>
              <a:off x="5844681" y="3951585"/>
              <a:ext cx="1088860" cy="374502"/>
              <a:chOff x="4390256" y="2636796"/>
              <a:chExt cx="1130880" cy="374502"/>
            </a:xfrm>
          </p:grpSpPr>
          <p:sp>
            <p:nvSpPr>
              <p:cNvPr id="67" name="Rektangel 66">
                <a:extLst>
                  <a:ext uri="{FF2B5EF4-FFF2-40B4-BE49-F238E27FC236}">
                    <a16:creationId xmlns:a16="http://schemas.microsoft.com/office/drawing/2014/main" id="{BD1C74AF-C10C-327A-0DAA-8E77C05EF946}"/>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TekstSylinder 67">
                <a:extLst>
                  <a:ext uri="{FF2B5EF4-FFF2-40B4-BE49-F238E27FC236}">
                    <a16:creationId xmlns:a16="http://schemas.microsoft.com/office/drawing/2014/main" id="{1EE7BED7-A7B0-CCBF-8109-24D8F622DC1D}"/>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forurensning</a:t>
                </a:r>
              </a:p>
              <a:p>
                <a:pPr marL="0" lvl="0" indent="0" algn="ctr" defTabSz="400050">
                  <a:lnSpc>
                    <a:spcPct val="90000"/>
                  </a:lnSpc>
                  <a:spcBef>
                    <a:spcPct val="0"/>
                  </a:spcBef>
                  <a:spcAft>
                    <a:spcPct val="35000"/>
                  </a:spcAft>
                  <a:buNone/>
                </a:pPr>
                <a:r>
                  <a:rPr lang="nb-NO" sz="800" i="1" kern="1200" dirty="0"/>
                  <a:t>Per Kristian Krogstad</a:t>
                </a:r>
              </a:p>
            </p:txBody>
          </p:sp>
        </p:grpSp>
        <p:grpSp>
          <p:nvGrpSpPr>
            <p:cNvPr id="22" name="Gruppe 21">
              <a:extLst>
                <a:ext uri="{FF2B5EF4-FFF2-40B4-BE49-F238E27FC236}">
                  <a16:creationId xmlns:a16="http://schemas.microsoft.com/office/drawing/2014/main" id="{588D7AA8-D283-BE78-85EC-F638209E65F0}"/>
                </a:ext>
              </a:extLst>
            </p:cNvPr>
            <p:cNvGrpSpPr/>
            <p:nvPr/>
          </p:nvGrpSpPr>
          <p:grpSpPr>
            <a:xfrm>
              <a:off x="5844679" y="4379982"/>
              <a:ext cx="1088862" cy="374502"/>
              <a:chOff x="4390254" y="3248783"/>
              <a:chExt cx="1130882" cy="374502"/>
            </a:xfrm>
          </p:grpSpPr>
          <p:sp>
            <p:nvSpPr>
              <p:cNvPr id="65" name="Rektangel 64">
                <a:extLst>
                  <a:ext uri="{FF2B5EF4-FFF2-40B4-BE49-F238E27FC236}">
                    <a16:creationId xmlns:a16="http://schemas.microsoft.com/office/drawing/2014/main" id="{8D55BE92-55C9-1CA4-BE86-883FE9DDD518}"/>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TekstSylinder 65">
                <a:extLst>
                  <a:ext uri="{FF2B5EF4-FFF2-40B4-BE49-F238E27FC236}">
                    <a16:creationId xmlns:a16="http://schemas.microsoft.com/office/drawing/2014/main" id="{FF31C6EA-A3B5-77A9-3CEA-FA2FDBC9ADDB}"/>
                  </a:ext>
                </a:extLst>
              </p:cNvPr>
              <p:cNvSpPr txBox="1"/>
              <p:nvPr userDrawn="1"/>
            </p:nvSpPr>
            <p:spPr>
              <a:xfrm>
                <a:off x="439025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vilt og</a:t>
                </a:r>
                <a:br>
                  <a:rPr lang="nb-NO" sz="800" b="1" kern="1200" dirty="0"/>
                </a:br>
                <a:r>
                  <a:rPr lang="nb-NO" sz="800" b="1" kern="1200" dirty="0"/>
                  <a:t>motorferdsel</a:t>
                </a:r>
              </a:p>
              <a:p>
                <a:pPr marL="0" lvl="0" indent="0" algn="ctr" defTabSz="400050">
                  <a:lnSpc>
                    <a:spcPct val="90000"/>
                  </a:lnSpc>
                  <a:spcBef>
                    <a:spcPct val="0"/>
                  </a:spcBef>
                  <a:spcAft>
                    <a:spcPct val="35000"/>
                  </a:spcAft>
                  <a:buNone/>
                </a:pPr>
                <a:r>
                  <a:rPr lang="nb-NO" sz="800" i="1" kern="1200" dirty="0"/>
                  <a:t>kst. Gøril Einarsen</a:t>
                </a:r>
              </a:p>
            </p:txBody>
          </p:sp>
        </p:grpSp>
        <p:grpSp>
          <p:nvGrpSpPr>
            <p:cNvPr id="23" name="Gruppe 22">
              <a:extLst>
                <a:ext uri="{FF2B5EF4-FFF2-40B4-BE49-F238E27FC236}">
                  <a16:creationId xmlns:a16="http://schemas.microsoft.com/office/drawing/2014/main" id="{DC10BF39-4370-935F-46A8-0FFD38FECDB9}"/>
                </a:ext>
              </a:extLst>
            </p:cNvPr>
            <p:cNvGrpSpPr/>
            <p:nvPr/>
          </p:nvGrpSpPr>
          <p:grpSpPr>
            <a:xfrm>
              <a:off x="5844681" y="4808379"/>
              <a:ext cx="1088860" cy="374502"/>
              <a:chOff x="4390256" y="2636796"/>
              <a:chExt cx="1130880" cy="374502"/>
            </a:xfrm>
          </p:grpSpPr>
          <p:sp>
            <p:nvSpPr>
              <p:cNvPr id="31" name="Rektangel 30">
                <a:extLst>
                  <a:ext uri="{FF2B5EF4-FFF2-40B4-BE49-F238E27FC236}">
                    <a16:creationId xmlns:a16="http://schemas.microsoft.com/office/drawing/2014/main" id="{D9534D54-1EEC-6367-AAAB-FE2C4F71B8F1}"/>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TekstSylinder 63">
                <a:extLst>
                  <a:ext uri="{FF2B5EF4-FFF2-40B4-BE49-F238E27FC236}">
                    <a16:creationId xmlns:a16="http://schemas.microsoft.com/office/drawing/2014/main" id="{7414AAF4-26D9-0E41-B773-179F44B922C4}"/>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fisk og vann</a:t>
                </a:r>
              </a:p>
              <a:p>
                <a:pPr marL="0" lvl="0" indent="0" algn="ctr" defTabSz="400050">
                  <a:lnSpc>
                    <a:spcPct val="90000"/>
                  </a:lnSpc>
                  <a:spcBef>
                    <a:spcPct val="0"/>
                  </a:spcBef>
                  <a:spcAft>
                    <a:spcPct val="35000"/>
                  </a:spcAft>
                  <a:buNone/>
                </a:pPr>
                <a:r>
                  <a:rPr lang="nb-NO" sz="800" i="1" kern="1200" dirty="0"/>
                  <a:t>Anders Tandberg</a:t>
                </a:r>
              </a:p>
            </p:txBody>
          </p:sp>
        </p:grpSp>
        <p:grpSp>
          <p:nvGrpSpPr>
            <p:cNvPr id="24" name="Gruppe 23">
              <a:extLst>
                <a:ext uri="{FF2B5EF4-FFF2-40B4-BE49-F238E27FC236}">
                  <a16:creationId xmlns:a16="http://schemas.microsoft.com/office/drawing/2014/main" id="{FDB3B222-2381-52F9-2221-F30B5DAC7E51}"/>
                </a:ext>
              </a:extLst>
            </p:cNvPr>
            <p:cNvGrpSpPr/>
            <p:nvPr/>
          </p:nvGrpSpPr>
          <p:grpSpPr>
            <a:xfrm>
              <a:off x="5844681" y="5236776"/>
              <a:ext cx="1088860" cy="374502"/>
              <a:chOff x="4390256" y="3248783"/>
              <a:chExt cx="1130880" cy="374502"/>
            </a:xfrm>
          </p:grpSpPr>
          <p:sp>
            <p:nvSpPr>
              <p:cNvPr id="29" name="Rektangel 28">
                <a:extLst>
                  <a:ext uri="{FF2B5EF4-FFF2-40B4-BE49-F238E27FC236}">
                    <a16:creationId xmlns:a16="http://schemas.microsoft.com/office/drawing/2014/main" id="{5FCF6D16-55F0-4AFD-2D5D-6407DC211F63}"/>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kstSylinder 29">
                <a:extLst>
                  <a:ext uri="{FF2B5EF4-FFF2-40B4-BE49-F238E27FC236}">
                    <a16:creationId xmlns:a16="http://schemas.microsoft.com/office/drawing/2014/main" id="{6C6B36D2-D0B3-6582-E08B-884B02150FF0}"/>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naturvern</a:t>
                </a:r>
              </a:p>
              <a:p>
                <a:pPr marL="0" lvl="0" indent="0" algn="ctr" defTabSz="400050">
                  <a:lnSpc>
                    <a:spcPct val="90000"/>
                  </a:lnSpc>
                  <a:spcBef>
                    <a:spcPct val="0"/>
                  </a:spcBef>
                  <a:spcAft>
                    <a:spcPct val="35000"/>
                  </a:spcAft>
                  <a:buNone/>
                </a:pPr>
                <a:r>
                  <a:rPr lang="nb-NO" sz="800" i="1" kern="1200" dirty="0"/>
                  <a:t>Heidi Marie Gabler</a:t>
                </a:r>
              </a:p>
            </p:txBody>
          </p:sp>
        </p:grpSp>
        <p:cxnSp>
          <p:nvCxnSpPr>
            <p:cNvPr id="25" name="Rett linje 24">
              <a:extLst>
                <a:ext uri="{FF2B5EF4-FFF2-40B4-BE49-F238E27FC236}">
                  <a16:creationId xmlns:a16="http://schemas.microsoft.com/office/drawing/2014/main" id="{61A30106-8165-B8ED-4A3F-9735EABAB983}"/>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FA4A4175-569A-7529-76EE-78B9EC113E12}"/>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E9491D14-B3B0-E553-5ED7-E99635866532}"/>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7667B616-C8CC-D1D7-8D80-7B027DCABDCA}"/>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Frihåndsform: figur 72">
            <a:extLst>
              <a:ext uri="{FF2B5EF4-FFF2-40B4-BE49-F238E27FC236}">
                <a16:creationId xmlns:a16="http://schemas.microsoft.com/office/drawing/2014/main" id="{61F5A2D0-F80D-2538-942D-7A5EA7A72A56}"/>
              </a:ext>
            </a:extLst>
          </p:cNvPr>
          <p:cNvSpPr/>
          <p:nvPr userDrawn="1"/>
        </p:nvSpPr>
        <p:spPr>
          <a:xfrm>
            <a:off x="7055600" y="3192512"/>
            <a:ext cx="1312816" cy="78295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i="1"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i="1" kern="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7" name="Frihåndsform: figur 106">
            <a:extLst>
              <a:ext uri="{FF2B5EF4-FFF2-40B4-BE49-F238E27FC236}">
                <a16:creationId xmlns:a16="http://schemas.microsoft.com/office/drawing/2014/main" id="{FE9597D3-8927-C82B-2A4D-EDF77025DD23}"/>
              </a:ext>
            </a:extLst>
          </p:cNvPr>
          <p:cNvSpPr/>
          <p:nvPr userDrawn="1"/>
        </p:nvSpPr>
        <p:spPr>
          <a:xfrm>
            <a:off x="5670998" y="3176948"/>
            <a:ext cx="1318171" cy="79300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800" b="0" i="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8" name="TekstSylinder 107">
            <a:extLst>
              <a:ext uri="{FF2B5EF4-FFF2-40B4-BE49-F238E27FC236}">
                <a16:creationId xmlns:a16="http://schemas.microsoft.com/office/drawing/2014/main" id="{0AF2F933-EB1C-6510-59EF-594989B43F41}"/>
              </a:ext>
            </a:extLst>
          </p:cNvPr>
          <p:cNvSpPr txBox="1"/>
          <p:nvPr userDrawn="1"/>
        </p:nvSpPr>
        <p:spPr>
          <a:xfrm>
            <a:off x="5742374" y="3540703"/>
            <a:ext cx="1253602" cy="338554"/>
          </a:xfrm>
          <a:prstGeom prst="rect">
            <a:avLst/>
          </a:prstGeom>
          <a:noFill/>
        </p:spPr>
        <p:txBody>
          <a:bodyPr wrap="square" rtlCol="0">
            <a:spAutoFit/>
          </a:bodyPr>
          <a:lstStyle/>
          <a:p>
            <a:pPr algn="ctr"/>
            <a:r>
              <a:rPr lang="nb-NO" sz="800" b="0" i="1" kern="1200" dirty="0">
                <a:solidFill>
                  <a:schemeClr val="bg1"/>
                </a:solidFill>
                <a:latin typeface="+mn-lt"/>
                <a:ea typeface="Open Sans SemiBold" panose="020B0706030804020204" pitchFamily="34" charset="0"/>
                <a:cs typeface="Open Sans SemiBold" panose="020B0706030804020204" pitchFamily="34" charset="0"/>
              </a:rPr>
              <a:t>dir. Katrine Storeheier</a:t>
            </a:r>
            <a:br>
              <a:rPr lang="nb-NO" sz="800" b="0" i="1" kern="1200" dirty="0">
                <a:solidFill>
                  <a:schemeClr val="bg1"/>
                </a:solidFill>
                <a:latin typeface="+mn-lt"/>
                <a:ea typeface="Open Sans SemiBold" panose="020B0706030804020204" pitchFamily="34" charset="0"/>
                <a:cs typeface="Open Sans SemiBold" panose="020B0706030804020204" pitchFamily="34" charset="0"/>
              </a:rPr>
            </a:br>
            <a:r>
              <a:rPr lang="nb-NO" sz="800" b="0" i="1" kern="1200" dirty="0">
                <a:solidFill>
                  <a:schemeClr val="bg1"/>
                </a:solidFill>
                <a:latin typeface="+mn-lt"/>
                <a:ea typeface="Open Sans SemiBold" panose="020B0706030804020204" pitchFamily="34" charset="0"/>
                <a:cs typeface="Open Sans SemiBold" panose="020B0706030804020204" pitchFamily="34" charset="0"/>
              </a:rPr>
              <a:t>ass.dir Anita Ballo</a:t>
            </a:r>
            <a:endParaRPr lang="nb-NO" sz="800" dirty="0">
              <a:solidFill>
                <a:schemeClr val="bg1"/>
              </a:solidFill>
            </a:endParaRPr>
          </a:p>
        </p:txBody>
      </p:sp>
      <p:sp>
        <p:nvSpPr>
          <p:cNvPr id="109" name="TekstSylinder 108">
            <a:extLst>
              <a:ext uri="{FF2B5EF4-FFF2-40B4-BE49-F238E27FC236}">
                <a16:creationId xmlns:a16="http://schemas.microsoft.com/office/drawing/2014/main" id="{E8B03B15-69B4-7AFB-9EE5-3C1B5F3F0828}"/>
              </a:ext>
            </a:extLst>
          </p:cNvPr>
          <p:cNvSpPr txBox="1"/>
          <p:nvPr userDrawn="1"/>
        </p:nvSpPr>
        <p:spPr>
          <a:xfrm>
            <a:off x="5670998" y="3184536"/>
            <a:ext cx="1318170" cy="400110"/>
          </a:xfrm>
          <a:prstGeom prst="rect">
            <a:avLst/>
          </a:prstGeom>
          <a:noFill/>
        </p:spPr>
        <p:txBody>
          <a:bodyPr wrap="square" rtlCol="0">
            <a:spAutoFit/>
          </a:bodyPr>
          <a:lstStyle/>
          <a:p>
            <a:pPr algn="ctr"/>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endParaRPr lang="nb-NO" sz="1000" b="1" dirty="0">
              <a:solidFill>
                <a:schemeClr val="bg1"/>
              </a:solidFill>
            </a:endParaRPr>
          </a:p>
        </p:txBody>
      </p:sp>
      <p:sp>
        <p:nvSpPr>
          <p:cNvPr id="110" name="TekstSylinder 109">
            <a:extLst>
              <a:ext uri="{FF2B5EF4-FFF2-40B4-BE49-F238E27FC236}">
                <a16:creationId xmlns:a16="http://schemas.microsoft.com/office/drawing/2014/main" id="{926F7B2D-358F-DF56-2D87-E585686527BE}"/>
              </a:ext>
            </a:extLst>
          </p:cNvPr>
          <p:cNvSpPr txBox="1"/>
          <p:nvPr userDrawn="1"/>
        </p:nvSpPr>
        <p:spPr>
          <a:xfrm>
            <a:off x="7286220" y="3184172"/>
            <a:ext cx="975000" cy="246221"/>
          </a:xfrm>
          <a:prstGeom prst="rect">
            <a:avLst/>
          </a:prstGeom>
          <a:noFill/>
        </p:spPr>
        <p:txBody>
          <a:bodyPr wrap="square" rtlCol="0">
            <a:spAutoFit/>
          </a:bodyPr>
          <a:lstStyle/>
          <a:p>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endParaRPr lang="nb-NO" sz="1000" b="1" dirty="0">
              <a:solidFill>
                <a:schemeClr val="bg1"/>
              </a:solidFill>
            </a:endParaRPr>
          </a:p>
        </p:txBody>
      </p:sp>
      <p:sp>
        <p:nvSpPr>
          <p:cNvPr id="111" name="TekstSylinder 110">
            <a:extLst>
              <a:ext uri="{FF2B5EF4-FFF2-40B4-BE49-F238E27FC236}">
                <a16:creationId xmlns:a16="http://schemas.microsoft.com/office/drawing/2014/main" id="{86B8947D-BEB6-A17B-20B1-77D5C97B1403}"/>
              </a:ext>
            </a:extLst>
          </p:cNvPr>
          <p:cNvSpPr txBox="1"/>
          <p:nvPr userDrawn="1"/>
        </p:nvSpPr>
        <p:spPr>
          <a:xfrm>
            <a:off x="6992760" y="3536085"/>
            <a:ext cx="1404119" cy="461665"/>
          </a:xfrm>
          <a:prstGeom prst="rect">
            <a:avLst/>
          </a:prstGeom>
          <a:noFill/>
        </p:spPr>
        <p:txBody>
          <a:bodyPr wrap="square">
            <a:spAutoFit/>
          </a:bodyPr>
          <a:lstStyle/>
          <a:p>
            <a:pPr algn="ctr"/>
            <a:r>
              <a:rPr lang="nb-NO" sz="800" b="0" i="1" kern="1200" dirty="0">
                <a:solidFill>
                  <a:schemeClr val="bg1"/>
                </a:solidFill>
                <a:latin typeface="+mn-lt"/>
                <a:ea typeface="Open Sans SemiBold" panose="020B0706030804020204" pitchFamily="34" charset="0"/>
                <a:cs typeface="Open Sans SemiBold" panose="020B0706030804020204" pitchFamily="34" charset="0"/>
              </a:rPr>
              <a:t>kst</a:t>
            </a:r>
            <a:r>
              <a:rPr lang="nb-NO" sz="800" b="0" i="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nb-NO" sz="800" b="0" i="1" kern="1200" dirty="0">
                <a:solidFill>
                  <a:schemeClr val="bg1"/>
                </a:solidFill>
                <a:latin typeface="+mn-lt"/>
                <a:ea typeface="Open Sans SemiBold" panose="020B0706030804020204" pitchFamily="34" charset="0"/>
                <a:cs typeface="Open Sans SemiBold" panose="020B0706030804020204" pitchFamily="34" charset="0"/>
              </a:rPr>
              <a:t>dir. Torhi</a:t>
            </a:r>
            <a:r>
              <a:rPr lang="nb-NO" sz="800" i="1" kern="1200" dirty="0">
                <a:solidFill>
                  <a:schemeClr val="bg1"/>
                </a:solidFill>
                <a:latin typeface="+mn-lt"/>
                <a:ea typeface="Open Sans SemiBold" panose="020B0706030804020204" pitchFamily="34" charset="0"/>
                <a:cs typeface="Open Sans SemiBold" panose="020B0706030804020204" pitchFamily="34" charset="0"/>
              </a:rPr>
              <a:t>ld Gjølme</a:t>
            </a:r>
            <a:br>
              <a:rPr lang="nb-NO" sz="800" i="1" kern="1200" dirty="0">
                <a:solidFill>
                  <a:schemeClr val="bg1"/>
                </a:solidFill>
                <a:latin typeface="+mn-lt"/>
                <a:ea typeface="Open Sans SemiBold" panose="020B0706030804020204" pitchFamily="34" charset="0"/>
                <a:cs typeface="Open Sans SemiBold" panose="020B0706030804020204" pitchFamily="34" charset="0"/>
              </a:rPr>
            </a:br>
            <a:r>
              <a:rPr lang="nb-NO" sz="800" i="1" kern="1200" dirty="0">
                <a:solidFill>
                  <a:schemeClr val="bg1"/>
                </a:solidFill>
                <a:latin typeface="+mn-lt"/>
                <a:ea typeface="Open Sans SemiBold" panose="020B0706030804020204" pitchFamily="34" charset="0"/>
                <a:cs typeface="Open Sans SemiBold" panose="020B0706030804020204" pitchFamily="34" charset="0"/>
              </a:rPr>
              <a:t>ass.dir. Anne Merete Sara Gaup</a:t>
            </a:r>
            <a:endParaRPr lang="nb-NO" sz="800" dirty="0">
              <a:solidFill>
                <a:schemeClr val="bg1"/>
              </a:solidFill>
            </a:endParaRPr>
          </a:p>
        </p:txBody>
      </p:sp>
      <p:sp>
        <p:nvSpPr>
          <p:cNvPr id="112" name="TekstSylinder 111">
            <a:extLst>
              <a:ext uri="{FF2B5EF4-FFF2-40B4-BE49-F238E27FC236}">
                <a16:creationId xmlns:a16="http://schemas.microsoft.com/office/drawing/2014/main" id="{C6266C92-B5EA-5037-4C11-FCEACF44A9BD}"/>
              </a:ext>
            </a:extLst>
          </p:cNvPr>
          <p:cNvSpPr txBox="1"/>
          <p:nvPr userDrawn="1"/>
        </p:nvSpPr>
        <p:spPr>
          <a:xfrm>
            <a:off x="8828891" y="3192361"/>
            <a:ext cx="657749" cy="246221"/>
          </a:xfrm>
          <a:prstGeom prst="rect">
            <a:avLst/>
          </a:prstGeom>
          <a:noFill/>
        </p:spPr>
        <p:txBody>
          <a:bodyPr wrap="square" rtlCol="0">
            <a:spAutoFit/>
          </a:bodyPr>
          <a:lstStyle/>
          <a:p>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MILJØ</a:t>
            </a:r>
            <a:endParaRPr lang="nb-NO" sz="1000" b="1" dirty="0">
              <a:solidFill>
                <a:schemeClr val="bg1"/>
              </a:solidFill>
            </a:endParaRPr>
          </a:p>
        </p:txBody>
      </p:sp>
      <p:sp>
        <p:nvSpPr>
          <p:cNvPr id="113" name="TekstSylinder 112">
            <a:extLst>
              <a:ext uri="{FF2B5EF4-FFF2-40B4-BE49-F238E27FC236}">
                <a16:creationId xmlns:a16="http://schemas.microsoft.com/office/drawing/2014/main" id="{83E7C386-991C-8DFE-B3DD-2712D33FAA4B}"/>
              </a:ext>
            </a:extLst>
          </p:cNvPr>
          <p:cNvSpPr txBox="1"/>
          <p:nvPr userDrawn="1"/>
        </p:nvSpPr>
        <p:spPr>
          <a:xfrm>
            <a:off x="8577764" y="3534211"/>
            <a:ext cx="1218069" cy="215444"/>
          </a:xfrm>
          <a:prstGeom prst="rect">
            <a:avLst/>
          </a:prstGeom>
          <a:noFill/>
        </p:spPr>
        <p:txBody>
          <a:bodyPr wrap="square">
            <a:spAutoFit/>
          </a:bodyPr>
          <a:lstStyle/>
          <a:p>
            <a:r>
              <a:rPr lang="nb-NO" sz="800" i="1" kern="1200" dirty="0">
                <a:solidFill>
                  <a:schemeClr val="bg1"/>
                </a:solidFill>
                <a:latin typeface="+mn-lt"/>
                <a:ea typeface="Open Sans SemiBold" panose="020B0706030804020204" pitchFamily="34" charset="0"/>
                <a:cs typeface="Open Sans SemiBold" panose="020B0706030804020204" pitchFamily="34" charset="0"/>
              </a:rPr>
              <a:t>dir. Lisa B. Helgason</a:t>
            </a:r>
            <a:endParaRPr lang="nb-NO" sz="800" dirty="0">
              <a:solidFill>
                <a:schemeClr val="bg1"/>
              </a:solidFill>
            </a:endParaRPr>
          </a:p>
        </p:txBody>
      </p:sp>
      <p:grpSp>
        <p:nvGrpSpPr>
          <p:cNvPr id="116" name="Gruppe 115">
            <a:extLst>
              <a:ext uri="{FF2B5EF4-FFF2-40B4-BE49-F238E27FC236}">
                <a16:creationId xmlns:a16="http://schemas.microsoft.com/office/drawing/2014/main" id="{27C0AD9B-18D8-5829-2C1D-15F3510AA5A4}"/>
              </a:ext>
            </a:extLst>
          </p:cNvPr>
          <p:cNvGrpSpPr/>
          <p:nvPr userDrawn="1"/>
        </p:nvGrpSpPr>
        <p:grpSpPr>
          <a:xfrm>
            <a:off x="9891909" y="3189459"/>
            <a:ext cx="1541241" cy="692088"/>
            <a:chOff x="9895917" y="3072863"/>
            <a:chExt cx="1541241" cy="692088"/>
          </a:xfrm>
        </p:grpSpPr>
        <p:sp>
          <p:nvSpPr>
            <p:cNvPr id="114" name="TekstSylinder 113">
              <a:extLst>
                <a:ext uri="{FF2B5EF4-FFF2-40B4-BE49-F238E27FC236}">
                  <a16:creationId xmlns:a16="http://schemas.microsoft.com/office/drawing/2014/main" id="{82A9645D-B9EC-B6A0-B974-C2CA72A920E5}"/>
                </a:ext>
              </a:extLst>
            </p:cNvPr>
            <p:cNvSpPr txBox="1"/>
            <p:nvPr userDrawn="1"/>
          </p:nvSpPr>
          <p:spPr>
            <a:xfrm>
              <a:off x="9895917" y="3426397"/>
              <a:ext cx="1268524" cy="338554"/>
            </a:xfrm>
            <a:prstGeom prst="rect">
              <a:avLst/>
            </a:prstGeom>
            <a:noFill/>
          </p:spPr>
          <p:txBody>
            <a:bodyPr wrap="square">
              <a:spAutoFit/>
            </a:bodyPr>
            <a:lstStyle/>
            <a:p>
              <a:pPr algn="ctr"/>
              <a:r>
                <a:rPr lang="nb-NO" sz="800" i="1" kern="1200" dirty="0">
                  <a:solidFill>
                    <a:schemeClr val="bg1"/>
                  </a:solidFill>
                  <a:latin typeface="+mn-lt"/>
                  <a:ea typeface="Open Sans SemiBold" panose="020B0706030804020204" pitchFamily="34" charset="0"/>
                  <a:cs typeface="Open Sans SemiBold" panose="020B0706030804020204" pitchFamily="34" charset="0"/>
                </a:rPr>
                <a:t>dir. Hilde Bremnes</a:t>
              </a:r>
              <a:br>
                <a:rPr lang="nb-NO" sz="800" i="1" kern="1200" dirty="0">
                  <a:solidFill>
                    <a:schemeClr val="bg1"/>
                  </a:solidFill>
                  <a:latin typeface="+mn-lt"/>
                  <a:ea typeface="Open Sans SemiBold" panose="020B0706030804020204" pitchFamily="34" charset="0"/>
                  <a:cs typeface="Open Sans SemiBold" panose="020B0706030804020204" pitchFamily="34" charset="0"/>
                </a:rPr>
              </a:br>
              <a:r>
                <a:rPr lang="nb-NO" sz="800" i="1" kern="1200" dirty="0">
                  <a:solidFill>
                    <a:schemeClr val="bg1"/>
                  </a:solidFill>
                  <a:latin typeface="+mn-lt"/>
                  <a:ea typeface="Open Sans SemiBold" panose="020B0706030804020204" pitchFamily="34" charset="0"/>
                  <a:cs typeface="Open Sans SemiBold" panose="020B0706030804020204" pitchFamily="34" charset="0"/>
                </a:rPr>
                <a:t>ass.dir. Katharine Jakola</a:t>
              </a:r>
              <a:endParaRPr lang="nb-NO" sz="800" dirty="0">
                <a:solidFill>
                  <a:schemeClr val="bg1"/>
                </a:solidFill>
              </a:endParaRPr>
            </a:p>
          </p:txBody>
        </p:sp>
        <p:sp>
          <p:nvSpPr>
            <p:cNvPr id="115" name="TekstSylinder 114">
              <a:extLst>
                <a:ext uri="{FF2B5EF4-FFF2-40B4-BE49-F238E27FC236}">
                  <a16:creationId xmlns:a16="http://schemas.microsoft.com/office/drawing/2014/main" id="{3DB252A5-1464-AA73-028E-68EC1891AB67}"/>
                </a:ext>
              </a:extLst>
            </p:cNvPr>
            <p:cNvSpPr txBox="1"/>
            <p:nvPr userDrawn="1"/>
          </p:nvSpPr>
          <p:spPr>
            <a:xfrm>
              <a:off x="10014472" y="3072863"/>
              <a:ext cx="1422686" cy="400110"/>
            </a:xfrm>
            <a:prstGeom prst="rect">
              <a:avLst/>
            </a:prstGeom>
            <a:noFill/>
          </p:spPr>
          <p:txBody>
            <a:bodyPr wrap="square" rtlCol="0">
              <a:spAutoFit/>
            </a:bodyPr>
            <a:lstStyle/>
            <a:p>
              <a:pPr algn="l"/>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OPPVEKST OG BARNEVERN</a:t>
              </a:r>
              <a:endParaRPr lang="nb-NO" sz="1000" b="1" dirty="0">
                <a:solidFill>
                  <a:schemeClr val="bg1"/>
                </a:solidFill>
              </a:endParaRPr>
            </a:p>
          </p:txBody>
        </p:sp>
      </p:grpSp>
      <p:sp>
        <p:nvSpPr>
          <p:cNvPr id="171" name="Frihåndsform: figur 170">
            <a:extLst>
              <a:ext uri="{FF2B5EF4-FFF2-40B4-BE49-F238E27FC236}">
                <a16:creationId xmlns:a16="http://schemas.microsoft.com/office/drawing/2014/main" id="{64B3D8B3-6088-3EFA-E090-7F0111BFD8D4}"/>
              </a:ext>
            </a:extLst>
          </p:cNvPr>
          <p:cNvSpPr/>
          <p:nvPr userDrawn="1"/>
        </p:nvSpPr>
        <p:spPr>
          <a:xfrm>
            <a:off x="4303899" y="3169078"/>
            <a:ext cx="1239926" cy="793007"/>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t>   </a:t>
            </a:r>
          </a:p>
          <a:p>
            <a:pPr marL="0" lvl="0" indent="0" algn="ctr" defTabSz="533400">
              <a:lnSpc>
                <a:spcPct val="90000"/>
              </a:lnSpc>
              <a:spcBef>
                <a:spcPct val="0"/>
              </a:spcBef>
              <a:spcAft>
                <a:spcPct val="35000"/>
              </a:spcAft>
              <a:buNone/>
            </a:pPr>
            <a:br>
              <a:rPr lang="nb-NO" sz="800" kern="1200" dirty="0">
                <a:latin typeface="+mn-lt"/>
                <a:ea typeface="Open Sans SemiBold" panose="020B0706030804020204" pitchFamily="34" charset="0"/>
                <a:cs typeface="Open Sans SemiBold" panose="020B0706030804020204" pitchFamily="34" charset="0"/>
              </a:rPr>
            </a:br>
            <a:endParaRPr lang="nb-NO" sz="800" i="1" kern="1200" dirty="0">
              <a:latin typeface="+mn-lt"/>
              <a:ea typeface="Open Sans SemiBold" panose="020B0706030804020204" pitchFamily="34" charset="0"/>
              <a:cs typeface="Open Sans SemiBold" panose="020B0706030804020204" pitchFamily="34" charset="0"/>
            </a:endParaRPr>
          </a:p>
        </p:txBody>
      </p:sp>
      <p:grpSp>
        <p:nvGrpSpPr>
          <p:cNvPr id="194" name="Gruppe 193">
            <a:extLst>
              <a:ext uri="{FF2B5EF4-FFF2-40B4-BE49-F238E27FC236}">
                <a16:creationId xmlns:a16="http://schemas.microsoft.com/office/drawing/2014/main" id="{5CC0FE7B-D313-8F01-3951-C80C03D3F852}"/>
              </a:ext>
            </a:extLst>
          </p:cNvPr>
          <p:cNvGrpSpPr/>
          <p:nvPr userDrawn="1"/>
        </p:nvGrpSpPr>
        <p:grpSpPr>
          <a:xfrm>
            <a:off x="4251826" y="3201295"/>
            <a:ext cx="1314874" cy="686451"/>
            <a:chOff x="4255982" y="3095363"/>
            <a:chExt cx="1314874" cy="686451"/>
          </a:xfrm>
        </p:grpSpPr>
        <p:sp>
          <p:nvSpPr>
            <p:cNvPr id="192" name="TekstSylinder 191">
              <a:extLst>
                <a:ext uri="{FF2B5EF4-FFF2-40B4-BE49-F238E27FC236}">
                  <a16:creationId xmlns:a16="http://schemas.microsoft.com/office/drawing/2014/main" id="{412A2E1C-7EFF-85BF-947B-E1D3127E79DD}"/>
                </a:ext>
              </a:extLst>
            </p:cNvPr>
            <p:cNvSpPr txBox="1"/>
            <p:nvPr userDrawn="1"/>
          </p:nvSpPr>
          <p:spPr>
            <a:xfrm>
              <a:off x="4488417" y="3095363"/>
              <a:ext cx="975000" cy="246221"/>
            </a:xfrm>
            <a:prstGeom prst="rect">
              <a:avLst/>
            </a:prstGeom>
            <a:noFill/>
          </p:spPr>
          <p:txBody>
            <a:bodyPr wrap="square" rtlCol="0">
              <a:spAutoFit/>
            </a:bodyPr>
            <a:lstStyle/>
            <a:p>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endParaRPr lang="nb-NO" sz="1000" b="1" dirty="0">
                <a:solidFill>
                  <a:schemeClr val="bg1"/>
                </a:solidFill>
              </a:endParaRPr>
            </a:p>
          </p:txBody>
        </p:sp>
        <p:sp>
          <p:nvSpPr>
            <p:cNvPr id="193" name="TekstSylinder 192">
              <a:extLst>
                <a:ext uri="{FF2B5EF4-FFF2-40B4-BE49-F238E27FC236}">
                  <a16:creationId xmlns:a16="http://schemas.microsoft.com/office/drawing/2014/main" id="{EDC81AFC-D8A3-9A57-EBB5-53077910A082}"/>
                </a:ext>
              </a:extLst>
            </p:cNvPr>
            <p:cNvSpPr txBox="1"/>
            <p:nvPr userDrawn="1"/>
          </p:nvSpPr>
          <p:spPr>
            <a:xfrm>
              <a:off x="4255982" y="3443260"/>
              <a:ext cx="1314874" cy="338554"/>
            </a:xfrm>
            <a:prstGeom prst="rect">
              <a:avLst/>
            </a:prstGeom>
            <a:noFill/>
          </p:spPr>
          <p:txBody>
            <a:bodyPr wrap="square" rtlCol="0">
              <a:spAutoFit/>
            </a:bodyPr>
            <a:lstStyle/>
            <a:p>
              <a:pPr algn="ctr"/>
              <a:r>
                <a:rPr lang="nb-NO" sz="800" i="1" kern="1200" dirty="0">
                  <a:solidFill>
                    <a:schemeClr val="bg1"/>
                  </a:solidFill>
                  <a:latin typeface="+mn-lt"/>
                  <a:ea typeface="Open Sans SemiBold" panose="020B0706030804020204" pitchFamily="34" charset="0"/>
                  <a:cs typeface="Open Sans SemiBold" panose="020B0706030804020204" pitchFamily="34" charset="0"/>
                </a:rPr>
                <a:t>kst.dir. Linn Marstrander</a:t>
              </a:r>
              <a:br>
                <a:rPr lang="nb-NO" sz="800" i="1" kern="1200" dirty="0">
                  <a:solidFill>
                    <a:schemeClr val="bg1"/>
                  </a:solidFill>
                  <a:latin typeface="+mn-lt"/>
                  <a:ea typeface="Open Sans SemiBold" panose="020B0706030804020204" pitchFamily="34" charset="0"/>
                  <a:cs typeface="Open Sans SemiBold" panose="020B0706030804020204" pitchFamily="34" charset="0"/>
                </a:rPr>
              </a:br>
              <a:r>
                <a:rPr lang="nb-NO" sz="800" i="1" kern="1200" dirty="0">
                  <a:solidFill>
                    <a:schemeClr val="bg1"/>
                  </a:solidFill>
                  <a:latin typeface="+mn-lt"/>
                  <a:ea typeface="Open Sans SemiBold" panose="020B0706030804020204" pitchFamily="34" charset="0"/>
                  <a:cs typeface="Open Sans SemiBold" panose="020B0706030804020204" pitchFamily="34" charset="0"/>
                </a:rPr>
                <a:t>ass.dir Linn Marstrander</a:t>
              </a:r>
              <a:endParaRPr lang="nb-NO" sz="800" dirty="0">
                <a:solidFill>
                  <a:schemeClr val="bg1"/>
                </a:solidFill>
              </a:endParaRPr>
            </a:p>
          </p:txBody>
        </p:sp>
      </p:grpSp>
      <p:grpSp>
        <p:nvGrpSpPr>
          <p:cNvPr id="195" name="Gruppe 194">
            <a:extLst>
              <a:ext uri="{FF2B5EF4-FFF2-40B4-BE49-F238E27FC236}">
                <a16:creationId xmlns:a16="http://schemas.microsoft.com/office/drawing/2014/main" id="{DEC4BC95-5B8B-C9BD-210C-DDAEAA0B5674}"/>
              </a:ext>
            </a:extLst>
          </p:cNvPr>
          <p:cNvGrpSpPr/>
          <p:nvPr userDrawn="1"/>
        </p:nvGrpSpPr>
        <p:grpSpPr>
          <a:xfrm>
            <a:off x="2858968" y="3039661"/>
            <a:ext cx="1383106" cy="2660063"/>
            <a:chOff x="5641419" y="2951215"/>
            <a:chExt cx="1383106" cy="2660063"/>
          </a:xfrm>
        </p:grpSpPr>
        <p:sp>
          <p:nvSpPr>
            <p:cNvPr id="196" name="Frihåndsform: figur 195">
              <a:extLst>
                <a:ext uri="{FF2B5EF4-FFF2-40B4-BE49-F238E27FC236}">
                  <a16:creationId xmlns:a16="http://schemas.microsoft.com/office/drawing/2014/main" id="{CBD88FA8-39D8-68CF-7056-642EC4AB46D4}"/>
                </a:ext>
              </a:extLst>
            </p:cNvPr>
            <p:cNvSpPr/>
            <p:nvPr/>
          </p:nvSpPr>
          <p:spPr>
            <a:xfrm>
              <a:off x="5641419" y="3069190"/>
              <a:ext cx="1383106" cy="80070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 </a:t>
              </a: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i="1" kern="1200" dirty="0">
                <a:latin typeface="+mn-lt"/>
                <a:ea typeface="Open Sans SemiBold" panose="020B0706030804020204" pitchFamily="34" charset="0"/>
                <a:cs typeface="Open Sans SemiBold" panose="020B0706030804020204" pitchFamily="34" charset="0"/>
              </a:endParaRPr>
            </a:p>
          </p:txBody>
        </p:sp>
        <p:grpSp>
          <p:nvGrpSpPr>
            <p:cNvPr id="197" name="Gruppe 196">
              <a:extLst>
                <a:ext uri="{FF2B5EF4-FFF2-40B4-BE49-F238E27FC236}">
                  <a16:creationId xmlns:a16="http://schemas.microsoft.com/office/drawing/2014/main" id="{2E9893F7-EDBA-7C06-5B8B-525DB309015B}"/>
                </a:ext>
              </a:extLst>
            </p:cNvPr>
            <p:cNvGrpSpPr/>
            <p:nvPr/>
          </p:nvGrpSpPr>
          <p:grpSpPr>
            <a:xfrm>
              <a:off x="5844681" y="3951585"/>
              <a:ext cx="1088860" cy="374502"/>
              <a:chOff x="4390256" y="2636796"/>
              <a:chExt cx="1130880" cy="374502"/>
            </a:xfrm>
          </p:grpSpPr>
          <p:sp>
            <p:nvSpPr>
              <p:cNvPr id="212" name="Rektangel 211">
                <a:extLst>
                  <a:ext uri="{FF2B5EF4-FFF2-40B4-BE49-F238E27FC236}">
                    <a16:creationId xmlns:a16="http://schemas.microsoft.com/office/drawing/2014/main" id="{7A78951D-70FD-50D2-62D3-23708AC1BEB8}"/>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3" name="TekstSylinder 212">
                <a:extLst>
                  <a:ext uri="{FF2B5EF4-FFF2-40B4-BE49-F238E27FC236}">
                    <a16:creationId xmlns:a16="http://schemas.microsoft.com/office/drawing/2014/main" id="{3923387C-C89D-44E4-29BE-62048AFAF41B}"/>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150000"/>
                  </a:lnSpc>
                  <a:spcBef>
                    <a:spcPct val="0"/>
                  </a:spcBef>
                  <a:spcAft>
                    <a:spcPct val="35000"/>
                  </a:spcAft>
                  <a:buNone/>
                </a:pPr>
                <a:r>
                  <a:rPr lang="nb-NO" sz="800" b="1" kern="1200" dirty="0"/>
                  <a:t>sosial og velferd</a:t>
                </a:r>
                <a:br>
                  <a:rPr lang="nb-NO" sz="900" b="1" kern="1200" dirty="0"/>
                </a:br>
                <a:r>
                  <a:rPr lang="nb-NO" sz="800" b="0" i="1" kern="1200" dirty="0"/>
                  <a:t>Anita Wahl Nilsen</a:t>
                </a:r>
                <a:endParaRPr lang="nb-NO" sz="900" b="1" i="1" kern="1200" dirty="0"/>
              </a:p>
            </p:txBody>
          </p:sp>
        </p:grpSp>
        <p:grpSp>
          <p:nvGrpSpPr>
            <p:cNvPr id="198" name="Gruppe 197">
              <a:extLst>
                <a:ext uri="{FF2B5EF4-FFF2-40B4-BE49-F238E27FC236}">
                  <a16:creationId xmlns:a16="http://schemas.microsoft.com/office/drawing/2014/main" id="{234E14B7-8252-9398-E00B-184A4365F006}"/>
                </a:ext>
              </a:extLst>
            </p:cNvPr>
            <p:cNvGrpSpPr/>
            <p:nvPr/>
          </p:nvGrpSpPr>
          <p:grpSpPr>
            <a:xfrm>
              <a:off x="5844681" y="4379982"/>
              <a:ext cx="1088860" cy="374502"/>
              <a:chOff x="4390256" y="3248783"/>
              <a:chExt cx="1130880" cy="374502"/>
            </a:xfrm>
          </p:grpSpPr>
          <p:sp>
            <p:nvSpPr>
              <p:cNvPr id="210" name="Rektangel 209">
                <a:extLst>
                  <a:ext uri="{FF2B5EF4-FFF2-40B4-BE49-F238E27FC236}">
                    <a16:creationId xmlns:a16="http://schemas.microsoft.com/office/drawing/2014/main" id="{1C02471F-03BA-047B-3B85-FF155E263078}"/>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1" name="TekstSylinder 210">
                <a:extLst>
                  <a:ext uri="{FF2B5EF4-FFF2-40B4-BE49-F238E27FC236}">
                    <a16:creationId xmlns:a16="http://schemas.microsoft.com/office/drawing/2014/main" id="{8BF2A74B-F17B-9D0A-4E23-29E0AA5992E6}"/>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spesialist-helsetjenester</a:t>
                </a:r>
                <a:br>
                  <a:rPr lang="nb-NO" sz="900" b="1" kern="1200" dirty="0"/>
                </a:br>
                <a:r>
                  <a:rPr lang="nb-NO" sz="800" b="0" i="1" kern="1200" dirty="0"/>
                  <a:t>Shalini Arulanandam</a:t>
                </a:r>
                <a:endParaRPr lang="nb-NO" sz="900" b="1" i="1" kern="1200" dirty="0"/>
              </a:p>
            </p:txBody>
          </p:sp>
        </p:grpSp>
        <p:grpSp>
          <p:nvGrpSpPr>
            <p:cNvPr id="199" name="Gruppe 198">
              <a:extLst>
                <a:ext uri="{FF2B5EF4-FFF2-40B4-BE49-F238E27FC236}">
                  <a16:creationId xmlns:a16="http://schemas.microsoft.com/office/drawing/2014/main" id="{5CD1BDA0-2370-F46F-7CE0-1C93DA94AC8A}"/>
                </a:ext>
              </a:extLst>
            </p:cNvPr>
            <p:cNvGrpSpPr/>
            <p:nvPr/>
          </p:nvGrpSpPr>
          <p:grpSpPr>
            <a:xfrm>
              <a:off x="5844681" y="4808379"/>
              <a:ext cx="1088860" cy="374502"/>
              <a:chOff x="4390256" y="2636796"/>
              <a:chExt cx="1130880" cy="374502"/>
            </a:xfrm>
          </p:grpSpPr>
          <p:sp>
            <p:nvSpPr>
              <p:cNvPr id="208" name="Rektangel 207">
                <a:extLst>
                  <a:ext uri="{FF2B5EF4-FFF2-40B4-BE49-F238E27FC236}">
                    <a16:creationId xmlns:a16="http://schemas.microsoft.com/office/drawing/2014/main" id="{0F2612EF-4A15-D494-8710-FC2EB2AC290C}"/>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9" name="TekstSylinder 208">
                <a:extLst>
                  <a:ext uri="{FF2B5EF4-FFF2-40B4-BE49-F238E27FC236}">
                    <a16:creationId xmlns:a16="http://schemas.microsoft.com/office/drawing/2014/main" id="{FABA0800-6B72-0F09-FED3-1700BD979B44}"/>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kommune-helsetjenester</a:t>
                </a:r>
                <a:br>
                  <a:rPr lang="nb-NO" sz="900" b="1" kern="1200" dirty="0"/>
                </a:br>
                <a:r>
                  <a:rPr lang="nb-NO" sz="800" b="0" i="1" kern="1200" dirty="0"/>
                  <a:t>Marit Zahl Jonassen</a:t>
                </a:r>
                <a:endParaRPr lang="nb-NO" sz="900" b="1" i="1" kern="1200" dirty="0"/>
              </a:p>
            </p:txBody>
          </p:sp>
        </p:grpSp>
        <p:grpSp>
          <p:nvGrpSpPr>
            <p:cNvPr id="200" name="Gruppe 199">
              <a:extLst>
                <a:ext uri="{FF2B5EF4-FFF2-40B4-BE49-F238E27FC236}">
                  <a16:creationId xmlns:a16="http://schemas.microsoft.com/office/drawing/2014/main" id="{C9D0CDBA-5F61-9E2E-72ED-A8B3FA9821BC}"/>
                </a:ext>
              </a:extLst>
            </p:cNvPr>
            <p:cNvGrpSpPr/>
            <p:nvPr/>
          </p:nvGrpSpPr>
          <p:grpSpPr>
            <a:xfrm>
              <a:off x="5844681" y="5236776"/>
              <a:ext cx="1088860" cy="374502"/>
              <a:chOff x="4390256" y="3248783"/>
              <a:chExt cx="1130880" cy="374502"/>
            </a:xfrm>
          </p:grpSpPr>
          <p:sp>
            <p:nvSpPr>
              <p:cNvPr id="206" name="Rektangel 205">
                <a:extLst>
                  <a:ext uri="{FF2B5EF4-FFF2-40B4-BE49-F238E27FC236}">
                    <a16:creationId xmlns:a16="http://schemas.microsoft.com/office/drawing/2014/main" id="{6AB10BFD-4668-BE6A-9A15-7F06CC777B0A}"/>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7" name="TekstSylinder 206">
                <a:extLst>
                  <a:ext uri="{FF2B5EF4-FFF2-40B4-BE49-F238E27FC236}">
                    <a16:creationId xmlns:a16="http://schemas.microsoft.com/office/drawing/2014/main" id="{9007D39B-7BE0-7562-B6AB-5C32598A4DE4}"/>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fagutvikling</a:t>
                </a:r>
                <a:br>
                  <a:rPr lang="nb-NO" sz="800" b="1" kern="1200" dirty="0"/>
                </a:br>
                <a:r>
                  <a:rPr lang="nb-NO" sz="800" b="0" i="1" kern="1200" dirty="0"/>
                  <a:t>Lena Nordås</a:t>
                </a:r>
                <a:endParaRPr lang="nb-NO" sz="800" b="1" i="1" kern="1200" dirty="0"/>
              </a:p>
            </p:txBody>
          </p:sp>
        </p:grpSp>
        <p:cxnSp>
          <p:nvCxnSpPr>
            <p:cNvPr id="201" name="Rett linje 200">
              <a:extLst>
                <a:ext uri="{FF2B5EF4-FFF2-40B4-BE49-F238E27FC236}">
                  <a16:creationId xmlns:a16="http://schemas.microsoft.com/office/drawing/2014/main" id="{39190F58-3412-6876-CDBD-C50291E59621}"/>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Rett linje 201">
              <a:extLst>
                <a:ext uri="{FF2B5EF4-FFF2-40B4-BE49-F238E27FC236}">
                  <a16:creationId xmlns:a16="http://schemas.microsoft.com/office/drawing/2014/main" id="{7DF5A428-F16A-F7CF-0C5C-3C6648094776}"/>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Rett linje 202">
              <a:extLst>
                <a:ext uri="{FF2B5EF4-FFF2-40B4-BE49-F238E27FC236}">
                  <a16:creationId xmlns:a16="http://schemas.microsoft.com/office/drawing/2014/main" id="{49A73BF5-38D2-3F3A-E7B4-13FEA26FA677}"/>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Rett linje 203">
              <a:extLst>
                <a:ext uri="{FF2B5EF4-FFF2-40B4-BE49-F238E27FC236}">
                  <a16:creationId xmlns:a16="http://schemas.microsoft.com/office/drawing/2014/main" id="{E938A2BF-0C91-BDBD-DC99-35BF0CF9DE0D}"/>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Rett linje 204">
              <a:extLst>
                <a:ext uri="{FF2B5EF4-FFF2-40B4-BE49-F238E27FC236}">
                  <a16:creationId xmlns:a16="http://schemas.microsoft.com/office/drawing/2014/main" id="{5B2A68B2-512C-56AE-C643-1263C0BD82BC}"/>
                </a:ext>
              </a:extLst>
            </p:cNvPr>
            <p:cNvCxnSpPr>
              <a:cxnSpLocks/>
            </p:cNvCxnSpPr>
            <p:nvPr/>
          </p:nvCxnSpPr>
          <p:spPr>
            <a:xfrm flipV="1">
              <a:off x="6305460" y="2951215"/>
              <a:ext cx="0" cy="11444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4" name="Rett linje 213">
            <a:extLst>
              <a:ext uri="{FF2B5EF4-FFF2-40B4-BE49-F238E27FC236}">
                <a16:creationId xmlns:a16="http://schemas.microsoft.com/office/drawing/2014/main" id="{3414576F-E9FB-443F-AB9C-B080645BC92D}"/>
              </a:ext>
            </a:extLst>
          </p:cNvPr>
          <p:cNvCxnSpPr>
            <a:cxnSpLocks/>
          </p:cNvCxnSpPr>
          <p:nvPr userDrawn="1"/>
        </p:nvCxnSpPr>
        <p:spPr>
          <a:xfrm flipH="1">
            <a:off x="2892218" y="5505988"/>
            <a:ext cx="21249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7" name="Gruppe 216">
            <a:extLst>
              <a:ext uri="{FF2B5EF4-FFF2-40B4-BE49-F238E27FC236}">
                <a16:creationId xmlns:a16="http://schemas.microsoft.com/office/drawing/2014/main" id="{1B6C7EC8-0D3F-B36B-0115-4307294E3254}"/>
              </a:ext>
            </a:extLst>
          </p:cNvPr>
          <p:cNvGrpSpPr/>
          <p:nvPr userDrawn="1"/>
        </p:nvGrpSpPr>
        <p:grpSpPr>
          <a:xfrm>
            <a:off x="2835388" y="3179854"/>
            <a:ext cx="1460698" cy="701693"/>
            <a:chOff x="2835388" y="3179854"/>
            <a:chExt cx="1460698" cy="701693"/>
          </a:xfrm>
        </p:grpSpPr>
        <p:sp>
          <p:nvSpPr>
            <p:cNvPr id="215" name="TekstSylinder 214">
              <a:extLst>
                <a:ext uri="{FF2B5EF4-FFF2-40B4-BE49-F238E27FC236}">
                  <a16:creationId xmlns:a16="http://schemas.microsoft.com/office/drawing/2014/main" id="{F2BC6ADD-55C8-AC6C-5577-6A094434F06C}"/>
                </a:ext>
              </a:extLst>
            </p:cNvPr>
            <p:cNvSpPr txBox="1"/>
            <p:nvPr userDrawn="1"/>
          </p:nvSpPr>
          <p:spPr>
            <a:xfrm>
              <a:off x="2887431" y="3179854"/>
              <a:ext cx="1408655" cy="246221"/>
            </a:xfrm>
            <a:prstGeom prst="rect">
              <a:avLst/>
            </a:prstGeom>
            <a:noFill/>
          </p:spPr>
          <p:txBody>
            <a:bodyPr wrap="square" rtlCol="0">
              <a:spAutoFit/>
            </a:bodyPr>
            <a:lstStyle/>
            <a:p>
              <a:pPr algn="ctr"/>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HELSE OG SOSIAL</a:t>
              </a:r>
              <a:endParaRPr lang="nb-NO" sz="1000" b="1" dirty="0">
                <a:solidFill>
                  <a:schemeClr val="bg1"/>
                </a:solidFill>
              </a:endParaRPr>
            </a:p>
          </p:txBody>
        </p:sp>
        <p:sp>
          <p:nvSpPr>
            <p:cNvPr id="216" name="TekstSylinder 215">
              <a:extLst>
                <a:ext uri="{FF2B5EF4-FFF2-40B4-BE49-F238E27FC236}">
                  <a16:creationId xmlns:a16="http://schemas.microsoft.com/office/drawing/2014/main" id="{FBF60DB0-0BC8-E31A-5657-F69F914C80F5}"/>
                </a:ext>
              </a:extLst>
            </p:cNvPr>
            <p:cNvSpPr txBox="1"/>
            <p:nvPr userDrawn="1"/>
          </p:nvSpPr>
          <p:spPr>
            <a:xfrm>
              <a:off x="2835388" y="3542993"/>
              <a:ext cx="1415457" cy="338554"/>
            </a:xfrm>
            <a:prstGeom prst="rect">
              <a:avLst/>
            </a:prstGeom>
            <a:noFill/>
          </p:spPr>
          <p:txBody>
            <a:bodyPr wrap="square">
              <a:spAutoFit/>
            </a:bodyPr>
            <a:lstStyle/>
            <a:p>
              <a:pPr algn="ctr"/>
              <a:r>
                <a:rPr lang="nb-NO" sz="800" i="1" kern="1200" dirty="0">
                  <a:solidFill>
                    <a:schemeClr val="bg1"/>
                  </a:solidFill>
                  <a:latin typeface="+mn-lt"/>
                  <a:ea typeface="Open Sans SemiBold" panose="020B0706030804020204" pitchFamily="34" charset="0"/>
                  <a:cs typeface="Open Sans SemiBold" panose="020B0706030804020204" pitchFamily="34" charset="0"/>
                </a:rPr>
                <a:t>dir. Anne Grethe Olsen</a:t>
              </a:r>
              <a:br>
                <a:rPr lang="nb-NO" sz="800" i="1" kern="1200" dirty="0">
                  <a:solidFill>
                    <a:schemeClr val="bg1"/>
                  </a:solidFill>
                  <a:latin typeface="+mn-lt"/>
                  <a:ea typeface="Open Sans SemiBold" panose="020B0706030804020204" pitchFamily="34" charset="0"/>
                  <a:cs typeface="Open Sans SemiBold" panose="020B0706030804020204" pitchFamily="34" charset="0"/>
                </a:rPr>
              </a:br>
              <a:r>
                <a:rPr lang="nb-NO" sz="800" i="1" kern="1200" dirty="0">
                  <a:solidFill>
                    <a:schemeClr val="bg1"/>
                  </a:solidFill>
                  <a:latin typeface="+mn-lt"/>
                  <a:ea typeface="Open Sans SemiBold" panose="020B0706030804020204" pitchFamily="34" charset="0"/>
                  <a:cs typeface="Open Sans SemiBold" panose="020B0706030804020204" pitchFamily="34" charset="0"/>
                </a:rPr>
                <a:t> </a:t>
              </a:r>
              <a:endParaRPr lang="nb-NO" sz="800" dirty="0">
                <a:solidFill>
                  <a:schemeClr val="bg1"/>
                </a:solidFill>
              </a:endParaRPr>
            </a:p>
          </p:txBody>
        </p:sp>
      </p:grpSp>
      <p:grpSp>
        <p:nvGrpSpPr>
          <p:cNvPr id="236" name="Gruppe 235">
            <a:extLst>
              <a:ext uri="{FF2B5EF4-FFF2-40B4-BE49-F238E27FC236}">
                <a16:creationId xmlns:a16="http://schemas.microsoft.com/office/drawing/2014/main" id="{5999EB92-16E0-1E87-D884-8EF14E17FF87}"/>
              </a:ext>
            </a:extLst>
          </p:cNvPr>
          <p:cNvGrpSpPr/>
          <p:nvPr userDrawn="1"/>
        </p:nvGrpSpPr>
        <p:grpSpPr>
          <a:xfrm>
            <a:off x="1560057" y="2951215"/>
            <a:ext cx="1216143" cy="2337465"/>
            <a:chOff x="1113708" y="2859109"/>
            <a:chExt cx="1216143" cy="2337465"/>
          </a:xfrm>
        </p:grpSpPr>
        <p:grpSp>
          <p:nvGrpSpPr>
            <p:cNvPr id="237" name="Gruppe 236">
              <a:extLst>
                <a:ext uri="{FF2B5EF4-FFF2-40B4-BE49-F238E27FC236}">
                  <a16:creationId xmlns:a16="http://schemas.microsoft.com/office/drawing/2014/main" id="{F52289E5-91A4-2AC2-5773-F2FD27957EFF}"/>
                </a:ext>
              </a:extLst>
            </p:cNvPr>
            <p:cNvGrpSpPr/>
            <p:nvPr userDrawn="1"/>
          </p:nvGrpSpPr>
          <p:grpSpPr>
            <a:xfrm>
              <a:off x="1113708" y="3063962"/>
              <a:ext cx="1216143" cy="2132612"/>
              <a:chOff x="1113708" y="3063962"/>
              <a:chExt cx="1216143" cy="2132612"/>
            </a:xfrm>
          </p:grpSpPr>
          <p:sp>
            <p:nvSpPr>
              <p:cNvPr id="239" name="Frihåndsform: figur 238">
                <a:extLst>
                  <a:ext uri="{FF2B5EF4-FFF2-40B4-BE49-F238E27FC236}">
                    <a16:creationId xmlns:a16="http://schemas.microsoft.com/office/drawing/2014/main" id="{7B46E5BE-2EDC-DD4C-C5A7-2962491A3DC3}"/>
                  </a:ext>
                </a:extLst>
              </p:cNvPr>
              <p:cNvSpPr/>
              <p:nvPr/>
            </p:nvSpPr>
            <p:spPr>
              <a:xfrm>
                <a:off x="1113708" y="3063962"/>
                <a:ext cx="1216143" cy="793671"/>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br>
                  <a:rPr lang="nb-NO" sz="1000" b="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b="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b="0" kern="1200" dirty="0">
                    <a:latin typeface="+mn-lt"/>
                    <a:ea typeface="Open Sans SemiBold" panose="020B0706030804020204" pitchFamily="34" charset="0"/>
                    <a:cs typeface="Open Sans SemiBold" panose="020B0706030804020204" pitchFamily="34" charset="0"/>
                  </a:rPr>
                </a:br>
                <a:endParaRPr lang="nb-NO" sz="1000" b="0" i="1" kern="1200" dirty="0">
                  <a:latin typeface="+mn-lt"/>
                  <a:ea typeface="Open Sans SemiBold" panose="020B0706030804020204" pitchFamily="34" charset="0"/>
                  <a:cs typeface="Open Sans SemiBold" panose="020B0706030804020204" pitchFamily="34" charset="0"/>
                </a:endParaRPr>
              </a:p>
            </p:txBody>
          </p:sp>
          <p:grpSp>
            <p:nvGrpSpPr>
              <p:cNvPr id="240" name="Gruppe 239">
                <a:extLst>
                  <a:ext uri="{FF2B5EF4-FFF2-40B4-BE49-F238E27FC236}">
                    <a16:creationId xmlns:a16="http://schemas.microsoft.com/office/drawing/2014/main" id="{AD7F3C71-F933-BFA0-F3E3-26B2C14A4584}"/>
                  </a:ext>
                </a:extLst>
              </p:cNvPr>
              <p:cNvGrpSpPr/>
              <p:nvPr/>
            </p:nvGrpSpPr>
            <p:grpSpPr>
              <a:xfrm>
                <a:off x="1242047" y="3936123"/>
                <a:ext cx="1086540" cy="389964"/>
                <a:chOff x="285158" y="2621334"/>
                <a:chExt cx="1130880" cy="389964"/>
              </a:xfrm>
            </p:grpSpPr>
            <p:sp>
              <p:nvSpPr>
                <p:cNvPr id="250" name="Rektangel 249">
                  <a:extLst>
                    <a:ext uri="{FF2B5EF4-FFF2-40B4-BE49-F238E27FC236}">
                      <a16:creationId xmlns:a16="http://schemas.microsoft.com/office/drawing/2014/main" id="{5F4965FE-B96A-585E-76E3-B41476F69925}"/>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1" name="TekstSylinder 250">
                  <a:extLst>
                    <a:ext uri="{FF2B5EF4-FFF2-40B4-BE49-F238E27FC236}">
                      <a16:creationId xmlns:a16="http://schemas.microsoft.com/office/drawing/2014/main" id="{6F433945-20D1-1936-C3AB-D5D37891B254}"/>
                    </a:ext>
                  </a:extLst>
                </p:cNvPr>
                <p:cNvSpPr txBox="1"/>
                <p:nvPr userDrawn="1"/>
              </p:nvSpPr>
              <p:spPr>
                <a:xfrm>
                  <a:off x="285158" y="2621334"/>
                  <a:ext cx="1094801" cy="389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150000"/>
                    </a:lnSpc>
                    <a:spcBef>
                      <a:spcPct val="0"/>
                    </a:spcBef>
                    <a:spcAft>
                      <a:spcPct val="35000"/>
                    </a:spcAft>
                    <a:buNone/>
                  </a:pPr>
                  <a:r>
                    <a:rPr lang="nb-NO" sz="800" b="1" kern="1200" dirty="0"/>
                    <a:t>juridisk</a:t>
                  </a:r>
                  <a:br>
                    <a:rPr lang="nb-NO" sz="900" b="1" kern="1200" dirty="0"/>
                  </a:br>
                  <a:r>
                    <a:rPr lang="nb-NO" sz="800" b="0" i="1" kern="1200" dirty="0">
                      <a:latin typeface="+mn-lt"/>
                    </a:rPr>
                    <a:t>Tone S. Bertheussen</a:t>
                  </a:r>
                  <a:endParaRPr lang="nb-NO" sz="900" b="0" i="1" kern="1200" dirty="0"/>
                </a:p>
              </p:txBody>
            </p:sp>
          </p:grpSp>
          <p:grpSp>
            <p:nvGrpSpPr>
              <p:cNvPr id="241" name="Gruppe 240">
                <a:extLst>
                  <a:ext uri="{FF2B5EF4-FFF2-40B4-BE49-F238E27FC236}">
                    <a16:creationId xmlns:a16="http://schemas.microsoft.com/office/drawing/2014/main" id="{65A68360-D6E7-80DE-37FA-859DF7EBC937}"/>
                  </a:ext>
                </a:extLst>
              </p:cNvPr>
              <p:cNvGrpSpPr/>
              <p:nvPr/>
            </p:nvGrpSpPr>
            <p:grpSpPr>
              <a:xfrm>
                <a:off x="1242039" y="4386164"/>
                <a:ext cx="1086540" cy="374502"/>
                <a:chOff x="285158" y="3248783"/>
                <a:chExt cx="1130880" cy="374502"/>
              </a:xfrm>
            </p:grpSpPr>
            <p:sp>
              <p:nvSpPr>
                <p:cNvPr id="248" name="Rektangel 247">
                  <a:extLst>
                    <a:ext uri="{FF2B5EF4-FFF2-40B4-BE49-F238E27FC236}">
                      <a16:creationId xmlns:a16="http://schemas.microsoft.com/office/drawing/2014/main" id="{9DB07125-4DDC-F7AA-DA2D-3F7F248F6BED}"/>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9" name="TekstSylinder 248">
                  <a:extLst>
                    <a:ext uri="{FF2B5EF4-FFF2-40B4-BE49-F238E27FC236}">
                      <a16:creationId xmlns:a16="http://schemas.microsoft.com/office/drawing/2014/main" id="{2A5F9ED4-3A14-85DE-8CC8-9C68A154BAF6}"/>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150000"/>
                    </a:lnSpc>
                    <a:spcBef>
                      <a:spcPct val="0"/>
                    </a:spcBef>
                    <a:spcAft>
                      <a:spcPct val="35000"/>
                    </a:spcAft>
                    <a:buNone/>
                  </a:pPr>
                  <a:r>
                    <a:rPr lang="nb-NO" sz="800" b="1" kern="1200" dirty="0"/>
                    <a:t>vergemål</a:t>
                  </a:r>
                  <a:br>
                    <a:rPr lang="nb-NO" sz="900" b="1" kern="1200" dirty="0"/>
                  </a:br>
                  <a:r>
                    <a:rPr lang="nb-NO" sz="800" b="0" i="1" kern="1200" dirty="0">
                      <a:latin typeface="+mn-lt"/>
                    </a:rPr>
                    <a:t>Nils Aadnesen</a:t>
                  </a:r>
                  <a:endParaRPr lang="nb-NO" sz="900" b="0" i="1" kern="1200" dirty="0"/>
                </a:p>
              </p:txBody>
            </p:sp>
          </p:grpSp>
          <p:grpSp>
            <p:nvGrpSpPr>
              <p:cNvPr id="242" name="Gruppe 241">
                <a:extLst>
                  <a:ext uri="{FF2B5EF4-FFF2-40B4-BE49-F238E27FC236}">
                    <a16:creationId xmlns:a16="http://schemas.microsoft.com/office/drawing/2014/main" id="{F49A4677-3882-6B76-3D65-BBBF2B69AB01}"/>
                  </a:ext>
                </a:extLst>
              </p:cNvPr>
              <p:cNvGrpSpPr/>
              <p:nvPr/>
            </p:nvGrpSpPr>
            <p:grpSpPr>
              <a:xfrm>
                <a:off x="1242047" y="4822072"/>
                <a:ext cx="1086532" cy="374502"/>
                <a:chOff x="285158" y="3860771"/>
                <a:chExt cx="1130880" cy="374502"/>
              </a:xfrm>
            </p:grpSpPr>
            <p:sp>
              <p:nvSpPr>
                <p:cNvPr id="246" name="Rektangel 245">
                  <a:extLst>
                    <a:ext uri="{FF2B5EF4-FFF2-40B4-BE49-F238E27FC236}">
                      <a16:creationId xmlns:a16="http://schemas.microsoft.com/office/drawing/2014/main" id="{86545100-410B-1430-C19C-1C8F052A9B85}"/>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7" name="TekstSylinder 246">
                  <a:extLst>
                    <a:ext uri="{FF2B5EF4-FFF2-40B4-BE49-F238E27FC236}">
                      <a16:creationId xmlns:a16="http://schemas.microsoft.com/office/drawing/2014/main" id="{6B7587BD-F60F-8B29-F88F-37BBB58947E6}"/>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ct val="35000"/>
                    </a:spcAft>
                    <a:buNone/>
                  </a:pPr>
                  <a:r>
                    <a:rPr lang="nb-NO" sz="800" b="1" kern="1200" dirty="0"/>
                    <a:t>plan</a:t>
                  </a:r>
                  <a:br>
                    <a:rPr lang="nb-NO" sz="900" b="1" kern="1200" dirty="0"/>
                  </a:br>
                  <a:r>
                    <a:rPr lang="nb-NO" sz="800" b="0" i="1" kern="1200" dirty="0"/>
                    <a:t>Hans Kristian Rønningen</a:t>
                  </a:r>
                  <a:endParaRPr lang="nb-NO" sz="900" b="1" i="1" kern="1200" dirty="0"/>
                </a:p>
              </p:txBody>
            </p:sp>
          </p:grpSp>
          <p:cxnSp>
            <p:nvCxnSpPr>
              <p:cNvPr id="243" name="Rett linje 242">
                <a:extLst>
                  <a:ext uri="{FF2B5EF4-FFF2-40B4-BE49-F238E27FC236}">
                    <a16:creationId xmlns:a16="http://schemas.microsoft.com/office/drawing/2014/main" id="{8513D49D-7286-8234-2CFC-3CCDFF498D52}"/>
                  </a:ext>
                </a:extLst>
              </p:cNvPr>
              <p:cNvCxnSpPr>
                <a:cxnSpLocks/>
              </p:cNvCxnSpPr>
              <p:nvPr/>
            </p:nvCxnSpPr>
            <p:spPr>
              <a:xfrm>
                <a:off x="1134933" y="3813165"/>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Rett linje 243">
                <a:extLst>
                  <a:ext uri="{FF2B5EF4-FFF2-40B4-BE49-F238E27FC236}">
                    <a16:creationId xmlns:a16="http://schemas.microsoft.com/office/drawing/2014/main" id="{F9A1D3DC-6DB8-EE16-4156-6EF1D30CFAB0}"/>
                  </a:ext>
                </a:extLst>
              </p:cNvPr>
              <p:cNvCxnSpPr>
                <a:cxnSpLocks/>
              </p:cNvCxnSpPr>
              <p:nvPr/>
            </p:nvCxnSpPr>
            <p:spPr>
              <a:xfrm flipH="1" flipV="1">
                <a:off x="1133199" y="4150171"/>
                <a:ext cx="1076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Rett linje 244">
                <a:extLst>
                  <a:ext uri="{FF2B5EF4-FFF2-40B4-BE49-F238E27FC236}">
                    <a16:creationId xmlns:a16="http://schemas.microsoft.com/office/drawing/2014/main" id="{8D2E09D0-D645-4A1E-1F3F-796E65E93C47}"/>
                  </a:ext>
                </a:extLst>
              </p:cNvPr>
              <p:cNvCxnSpPr>
                <a:cxnSpLocks/>
              </p:cNvCxnSpPr>
              <p:nvPr/>
            </p:nvCxnSpPr>
            <p:spPr>
              <a:xfrm flipH="1" flipV="1">
                <a:off x="1133199" y="4568201"/>
                <a:ext cx="107610" cy="6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8" name="Rett linje 237">
              <a:extLst>
                <a:ext uri="{FF2B5EF4-FFF2-40B4-BE49-F238E27FC236}">
                  <a16:creationId xmlns:a16="http://schemas.microsoft.com/office/drawing/2014/main" id="{B7F578C2-1A3E-C5F1-E7DD-1EA6A3A80568}"/>
                </a:ext>
              </a:extLst>
            </p:cNvPr>
            <p:cNvCxnSpPr>
              <a:cxnSpLocks/>
            </p:cNvCxnSpPr>
            <p:nvPr/>
          </p:nvCxnSpPr>
          <p:spPr>
            <a:xfrm flipV="1">
              <a:off x="1672789" y="2859109"/>
              <a:ext cx="0" cy="2075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7" name="Gruppe 256">
            <a:extLst>
              <a:ext uri="{FF2B5EF4-FFF2-40B4-BE49-F238E27FC236}">
                <a16:creationId xmlns:a16="http://schemas.microsoft.com/office/drawing/2014/main" id="{992016D5-8530-EDB3-9FA0-2E5BE972DB21}"/>
              </a:ext>
            </a:extLst>
          </p:cNvPr>
          <p:cNvGrpSpPr/>
          <p:nvPr userDrawn="1"/>
        </p:nvGrpSpPr>
        <p:grpSpPr>
          <a:xfrm>
            <a:off x="1463574" y="3164974"/>
            <a:ext cx="1415457" cy="697684"/>
            <a:chOff x="1450134" y="3081641"/>
            <a:chExt cx="1415457" cy="697684"/>
          </a:xfrm>
        </p:grpSpPr>
        <p:sp>
          <p:nvSpPr>
            <p:cNvPr id="255" name="TekstSylinder 254">
              <a:extLst>
                <a:ext uri="{FF2B5EF4-FFF2-40B4-BE49-F238E27FC236}">
                  <a16:creationId xmlns:a16="http://schemas.microsoft.com/office/drawing/2014/main" id="{D361E0E6-68BA-A093-A709-E0A0CDB133AC}"/>
                </a:ext>
              </a:extLst>
            </p:cNvPr>
            <p:cNvSpPr txBox="1"/>
            <p:nvPr userDrawn="1"/>
          </p:nvSpPr>
          <p:spPr>
            <a:xfrm>
              <a:off x="1450134" y="3440771"/>
              <a:ext cx="1415457" cy="338554"/>
            </a:xfrm>
            <a:prstGeom prst="rect">
              <a:avLst/>
            </a:prstGeom>
            <a:noFill/>
          </p:spPr>
          <p:txBody>
            <a:bodyPr wrap="square">
              <a:spAutoFit/>
            </a:bodyPr>
            <a:lstStyle/>
            <a:p>
              <a:pPr algn="ctr"/>
              <a:r>
                <a:rPr lang="nb-NO" sz="800" b="0" i="1" kern="1200" dirty="0">
                  <a:solidFill>
                    <a:schemeClr val="bg1"/>
                  </a:solidFill>
                  <a:latin typeface="+mn-lt"/>
                  <a:ea typeface="Open Sans SemiBold" panose="020B0706030804020204" pitchFamily="34" charset="0"/>
                  <a:cs typeface="Open Sans SemiBold" panose="020B0706030804020204" pitchFamily="34" charset="0"/>
                </a:rPr>
                <a:t>dir. Toril Feldt</a:t>
              </a:r>
              <a:br>
                <a:rPr lang="nb-NO" sz="800" b="0" i="1" kern="1200" dirty="0">
                  <a:solidFill>
                    <a:schemeClr val="bg1"/>
                  </a:solidFill>
                  <a:latin typeface="+mn-lt"/>
                  <a:ea typeface="Open Sans SemiBold" panose="020B0706030804020204" pitchFamily="34" charset="0"/>
                  <a:cs typeface="Open Sans SemiBold" panose="020B0706030804020204" pitchFamily="34" charset="0"/>
                </a:rPr>
              </a:br>
              <a:r>
                <a:rPr lang="nb-NO" sz="800" b="0" i="1" kern="1200" dirty="0">
                  <a:solidFill>
                    <a:schemeClr val="bg1"/>
                  </a:solidFill>
                  <a:latin typeface="+mn-lt"/>
                  <a:ea typeface="Open Sans SemiBold" panose="020B0706030804020204" pitchFamily="34" charset="0"/>
                  <a:cs typeface="Open Sans SemiBold" panose="020B0706030804020204" pitchFamily="34" charset="0"/>
                </a:rPr>
                <a:t>ass.dir. Per Elvestad</a:t>
              </a:r>
              <a:endParaRPr lang="nb-NO" sz="800" dirty="0">
                <a:solidFill>
                  <a:schemeClr val="bg1"/>
                </a:solidFill>
              </a:endParaRPr>
            </a:p>
          </p:txBody>
        </p:sp>
        <p:sp>
          <p:nvSpPr>
            <p:cNvPr id="256" name="TekstSylinder 255">
              <a:extLst>
                <a:ext uri="{FF2B5EF4-FFF2-40B4-BE49-F238E27FC236}">
                  <a16:creationId xmlns:a16="http://schemas.microsoft.com/office/drawing/2014/main" id="{472F72E6-00A1-82CA-6154-BA9863117899}"/>
                </a:ext>
              </a:extLst>
            </p:cNvPr>
            <p:cNvSpPr txBox="1"/>
            <p:nvPr userDrawn="1"/>
          </p:nvSpPr>
          <p:spPr>
            <a:xfrm>
              <a:off x="1661821" y="3081641"/>
              <a:ext cx="975000" cy="400110"/>
            </a:xfrm>
            <a:prstGeom prst="rect">
              <a:avLst/>
            </a:prstGeom>
            <a:noFill/>
          </p:spPr>
          <p:txBody>
            <a:bodyPr wrap="square" rtlCol="0">
              <a:spAutoFit/>
            </a:bodyPr>
            <a:lstStyle/>
            <a:p>
              <a:pPr algn="ctr"/>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JUSTIS OG KOMMUNAL</a:t>
              </a:r>
              <a:endParaRPr lang="nb-NO" sz="1000" b="1" dirty="0">
                <a:solidFill>
                  <a:schemeClr val="bg1"/>
                </a:solidFill>
              </a:endParaRPr>
            </a:p>
          </p:txBody>
        </p:sp>
      </p:grpSp>
    </p:spTree>
    <p:extLst>
      <p:ext uri="{BB962C8B-B14F-4D97-AF65-F5344CB8AC3E}">
        <p14:creationId xmlns:p14="http://schemas.microsoft.com/office/powerpoint/2010/main" val="642004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sasjonskart engelsk">
    <p:spTree>
      <p:nvGrpSpPr>
        <p:cNvPr id="1" name=""/>
        <p:cNvGrpSpPr/>
        <p:nvPr/>
      </p:nvGrpSpPr>
      <p:grpSpPr>
        <a:xfrm>
          <a:off x="0" y="0"/>
          <a:ext cx="0" cy="0"/>
          <a:chOff x="0" y="0"/>
          <a:chExt cx="0" cy="0"/>
        </a:xfrm>
      </p:grpSpPr>
      <p:pic>
        <p:nvPicPr>
          <p:cNvPr id="99" name="Bilde 98">
            <a:extLst>
              <a:ext uri="{FF2B5EF4-FFF2-40B4-BE49-F238E27FC236}">
                <a16:creationId xmlns:a16="http://schemas.microsoft.com/office/drawing/2014/main" id="{2FD0EB38-2B30-48AC-A4AF-DAABAF1C7E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3258" y="3953756"/>
            <a:ext cx="10199684" cy="2828498"/>
          </a:xfrm>
          <a:prstGeom prst="rect">
            <a:avLst/>
          </a:prstGeom>
        </p:spPr>
      </p:pic>
      <p:sp>
        <p:nvSpPr>
          <p:cNvPr id="83" name="Frihåndsform: figur 82">
            <a:extLst>
              <a:ext uri="{FF2B5EF4-FFF2-40B4-BE49-F238E27FC236}">
                <a16:creationId xmlns:a16="http://schemas.microsoft.com/office/drawing/2014/main" id="{454466E0-FB62-406F-A58E-CB7367D3BCFC}"/>
              </a:ext>
            </a:extLst>
          </p:cNvPr>
          <p:cNvSpPr/>
          <p:nvPr/>
        </p:nvSpPr>
        <p:spPr>
          <a:xfrm>
            <a:off x="5197560" y="1273056"/>
            <a:ext cx="2192925" cy="74453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200" b="1" i="0" dirty="0">
                <a:latin typeface="+mn-lt"/>
                <a:ea typeface="Open Sans SemiBold" panose="020B0706030804020204" pitchFamily="34" charset="0"/>
                <a:cs typeface="Open Sans SemiBold" panose="020B0706030804020204" pitchFamily="34" charset="0"/>
              </a:rPr>
              <a:t>County Governor</a:t>
            </a:r>
            <a:br>
              <a:rPr lang="nb-NO" sz="1200" b="0" i="0" dirty="0">
                <a:latin typeface="+mn-lt"/>
              </a:rPr>
            </a:br>
            <a:r>
              <a:rPr lang="nb-NO" sz="1200" b="0" dirty="0">
                <a:latin typeface="+mn-lt"/>
                <a:ea typeface="Open Sans SemiBold" panose="020B0706030804020204" pitchFamily="34" charset="0"/>
                <a:cs typeface="Open Sans SemiBold" panose="020B0706030804020204" pitchFamily="34" charset="0"/>
              </a:rPr>
              <a:t>Deputy County Governor</a:t>
            </a:r>
          </a:p>
        </p:txBody>
      </p:sp>
      <p:sp>
        <p:nvSpPr>
          <p:cNvPr id="91" name="Frihåndsform: figur 90">
            <a:extLst>
              <a:ext uri="{FF2B5EF4-FFF2-40B4-BE49-F238E27FC236}">
                <a16:creationId xmlns:a16="http://schemas.microsoft.com/office/drawing/2014/main" id="{3944C3F2-119C-4774-AE12-71E4E310C1BD}"/>
              </a:ext>
            </a:extLst>
          </p:cNvPr>
          <p:cNvSpPr/>
          <p:nvPr/>
        </p:nvSpPr>
        <p:spPr>
          <a:xfrm>
            <a:off x="4040040" y="2238370"/>
            <a:ext cx="2126121" cy="527913"/>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PUBLIC SECURITY AND EMERGENCY PREPAREDNESS</a:t>
            </a:r>
            <a:endParaRPr lang="nb-NO"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Plassholder for lysbildenummer 5">
            <a:extLst>
              <a:ext uri="{FF2B5EF4-FFF2-40B4-BE49-F238E27FC236}">
                <a16:creationId xmlns:a16="http://schemas.microsoft.com/office/drawing/2014/main" id="{555B8594-3D12-4F0A-BC64-E01D0B48C44F}"/>
              </a:ext>
            </a:extLst>
          </p:cNvPr>
          <p:cNvSpPr txBox="1">
            <a:spLocks/>
          </p:cNvSpPr>
          <p:nvPr/>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0" name="TekstSylinder 59">
            <a:extLst>
              <a:ext uri="{FF2B5EF4-FFF2-40B4-BE49-F238E27FC236}">
                <a16:creationId xmlns:a16="http://schemas.microsoft.com/office/drawing/2014/main" id="{66076227-87CA-4DB6-8018-0119BC87E78E}"/>
              </a:ext>
            </a:extLst>
          </p:cNvPr>
          <p:cNvSpPr txBox="1"/>
          <p:nvPr/>
        </p:nvSpPr>
        <p:spPr>
          <a:xfrm>
            <a:off x="1702798" y="5712994"/>
            <a:ext cx="3813176" cy="230832"/>
          </a:xfrm>
          <a:prstGeom prst="rect">
            <a:avLst/>
          </a:prstGeom>
          <a:noFill/>
        </p:spPr>
        <p:txBody>
          <a:bodyPr wrap="square" rtlCol="0">
            <a:spAutoFit/>
          </a:bodyPr>
          <a:lstStyle/>
          <a:p>
            <a:r>
              <a:rPr lang="en-US"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multidisciplinary groups</a:t>
            </a:r>
            <a:endPar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2" name="Rett pilkobling 61">
            <a:extLst>
              <a:ext uri="{FF2B5EF4-FFF2-40B4-BE49-F238E27FC236}">
                <a16:creationId xmlns:a16="http://schemas.microsoft.com/office/drawing/2014/main" id="{530B3323-B958-494F-B9BE-05F3A2470779}"/>
              </a:ext>
            </a:extLst>
          </p:cNvPr>
          <p:cNvCxnSpPr>
            <a:cxnSpLocks/>
          </p:cNvCxnSpPr>
          <p:nvPr/>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0C6B8DC7-5F44-4D9A-8BC5-2454F641B6CA}"/>
              </a:ext>
            </a:extLst>
          </p:cNvPr>
          <p:cNvCxnSpPr>
            <a:cxnSpLocks/>
            <a:endCxn id="60" idx="1"/>
          </p:cNvCxnSpPr>
          <p:nvPr/>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104" name="Rett linje 103">
            <a:extLst>
              <a:ext uri="{FF2B5EF4-FFF2-40B4-BE49-F238E27FC236}">
                <a16:creationId xmlns:a16="http://schemas.microsoft.com/office/drawing/2014/main" id="{7C14EA57-3750-413E-A0D3-3BA156A8E0D0}"/>
              </a:ext>
            </a:extLst>
          </p:cNvPr>
          <p:cNvCxnSpPr>
            <a:cxnSpLocks/>
          </p:cNvCxnSpPr>
          <p:nvPr/>
        </p:nvCxnSpPr>
        <p:spPr>
          <a:xfrm flipH="1">
            <a:off x="8442339" y="5414698"/>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C0519C44-FC96-4B7C-A3FD-4CF28A782515}"/>
              </a:ext>
            </a:extLst>
          </p:cNvPr>
          <p:cNvCxnSpPr>
            <a:cxnSpLocks/>
          </p:cNvCxnSpPr>
          <p:nvPr/>
        </p:nvCxnSpPr>
        <p:spPr>
          <a:xfrm flipH="1">
            <a:off x="1498842" y="5000654"/>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Rett linje 126">
            <a:extLst>
              <a:ext uri="{FF2B5EF4-FFF2-40B4-BE49-F238E27FC236}">
                <a16:creationId xmlns:a16="http://schemas.microsoft.com/office/drawing/2014/main" id="{EF196F37-D0BE-4D49-AE49-0CAFC92C8E8C}"/>
              </a:ext>
            </a:extLst>
          </p:cNvPr>
          <p:cNvCxnSpPr>
            <a:cxnSpLocks/>
          </p:cNvCxnSpPr>
          <p:nvPr/>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Rett linje 130">
            <a:extLst>
              <a:ext uri="{FF2B5EF4-FFF2-40B4-BE49-F238E27FC236}">
                <a16:creationId xmlns:a16="http://schemas.microsoft.com/office/drawing/2014/main" id="{112B7DCC-A1CB-41F7-896F-93F5ACF8B6E5}"/>
              </a:ext>
            </a:extLst>
          </p:cNvPr>
          <p:cNvCxnSpPr/>
          <p:nvPr/>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uppe 141">
            <a:extLst>
              <a:ext uri="{FF2B5EF4-FFF2-40B4-BE49-F238E27FC236}">
                <a16:creationId xmlns:a16="http://schemas.microsoft.com/office/drawing/2014/main" id="{45B60297-10C8-4953-B69F-9FDE04140DC1}"/>
              </a:ext>
            </a:extLst>
          </p:cNvPr>
          <p:cNvGrpSpPr/>
          <p:nvPr userDrawn="1"/>
        </p:nvGrpSpPr>
        <p:grpSpPr>
          <a:xfrm>
            <a:off x="1488906" y="2951215"/>
            <a:ext cx="1268397" cy="2245359"/>
            <a:chOff x="1060861" y="2951215"/>
            <a:chExt cx="1268397" cy="2245359"/>
          </a:xfrm>
        </p:grpSpPr>
        <p:grpSp>
          <p:nvGrpSpPr>
            <p:cNvPr id="141" name="Gruppe 140">
              <a:extLst>
                <a:ext uri="{FF2B5EF4-FFF2-40B4-BE49-F238E27FC236}">
                  <a16:creationId xmlns:a16="http://schemas.microsoft.com/office/drawing/2014/main" id="{AA151873-1F92-4B0C-9CD7-912152222F83}"/>
                </a:ext>
              </a:extLst>
            </p:cNvPr>
            <p:cNvGrpSpPr/>
            <p:nvPr userDrawn="1"/>
          </p:nvGrpSpPr>
          <p:grpSpPr>
            <a:xfrm>
              <a:off x="1060861" y="3186509"/>
              <a:ext cx="1268397" cy="2010065"/>
              <a:chOff x="1060861" y="3186509"/>
              <a:chExt cx="1268397" cy="2010065"/>
            </a:xfrm>
          </p:grpSpPr>
          <p:sp>
            <p:nvSpPr>
              <p:cNvPr id="84" name="Frihåndsform: figur 83">
                <a:extLst>
                  <a:ext uri="{FF2B5EF4-FFF2-40B4-BE49-F238E27FC236}">
                    <a16:creationId xmlns:a16="http://schemas.microsoft.com/office/drawing/2014/main" id="{99D7E0B9-7012-4B5B-BD47-95AFD4FA0E3B}"/>
                  </a:ext>
                </a:extLst>
              </p:cNvPr>
              <p:cNvSpPr/>
              <p:nvPr/>
            </p:nvSpPr>
            <p:spPr>
              <a:xfrm>
                <a:off x="106086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a:r>
                  <a:rPr lang="en-GB" sz="1100" b="1" dirty="0">
                    <a:latin typeface="Open Sans" panose="020B0606030504020204" pitchFamily="34" charset="0"/>
                    <a:ea typeface="Open Sans" panose="020B0606030504020204" pitchFamily="34" charset="0"/>
                    <a:cs typeface="Open Sans" panose="020B0606030504020204" pitchFamily="34" charset="0"/>
                  </a:rPr>
                  <a:t>JUSTICE AND MUNICIPAL</a:t>
                </a:r>
                <a:endParaRPr lang="nb-NO" sz="1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uppe 13">
                <a:extLst>
                  <a:ext uri="{FF2B5EF4-FFF2-40B4-BE49-F238E27FC236}">
                    <a16:creationId xmlns:a16="http://schemas.microsoft.com/office/drawing/2014/main" id="{3FC639D4-0698-40E7-93EE-31B19A98866F}"/>
                  </a:ext>
                </a:extLst>
              </p:cNvPr>
              <p:cNvGrpSpPr/>
              <p:nvPr/>
            </p:nvGrpSpPr>
            <p:grpSpPr>
              <a:xfrm>
                <a:off x="1242047" y="3951585"/>
                <a:ext cx="1086540" cy="374502"/>
                <a:chOff x="285158" y="2636796"/>
                <a:chExt cx="1130880" cy="374502"/>
              </a:xfrm>
            </p:grpSpPr>
            <p:sp>
              <p:nvSpPr>
                <p:cNvPr id="21" name="Rektangel 20">
                  <a:extLst>
                    <a:ext uri="{FF2B5EF4-FFF2-40B4-BE49-F238E27FC236}">
                      <a16:creationId xmlns:a16="http://schemas.microsoft.com/office/drawing/2014/main" id="{68B5C03B-36B2-4A85-BC92-97E030BD41B0}"/>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kstSylinder 21">
                  <a:extLst>
                    <a:ext uri="{FF2B5EF4-FFF2-40B4-BE49-F238E27FC236}">
                      <a16:creationId xmlns:a16="http://schemas.microsoft.com/office/drawing/2014/main" id="{64E443A0-1BCA-494F-AC1F-AF453A67D422}"/>
                    </a:ext>
                  </a:extLst>
                </p:cNvPr>
                <p:cNvSpPr txBox="1"/>
                <p:nvPr userDrawn="1"/>
              </p:nvSpPr>
              <p:spPr>
                <a:xfrm>
                  <a:off x="285158"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Juridical</a:t>
                  </a:r>
                </a:p>
              </p:txBody>
            </p:sp>
          </p:grpSp>
          <p:grpSp>
            <p:nvGrpSpPr>
              <p:cNvPr id="15" name="Gruppe 14">
                <a:extLst>
                  <a:ext uri="{FF2B5EF4-FFF2-40B4-BE49-F238E27FC236}">
                    <a16:creationId xmlns:a16="http://schemas.microsoft.com/office/drawing/2014/main" id="{8631CE5B-699B-4F2B-B318-31DC9942586A}"/>
                  </a:ext>
                </a:extLst>
              </p:cNvPr>
              <p:cNvGrpSpPr/>
              <p:nvPr/>
            </p:nvGrpSpPr>
            <p:grpSpPr>
              <a:xfrm>
                <a:off x="1242039" y="4386164"/>
                <a:ext cx="1086540" cy="374502"/>
                <a:chOff x="285158" y="3248783"/>
                <a:chExt cx="1130880" cy="374502"/>
              </a:xfrm>
            </p:grpSpPr>
            <p:sp>
              <p:nvSpPr>
                <p:cNvPr id="19" name="Rektangel 18">
                  <a:extLst>
                    <a:ext uri="{FF2B5EF4-FFF2-40B4-BE49-F238E27FC236}">
                      <a16:creationId xmlns:a16="http://schemas.microsoft.com/office/drawing/2014/main" id="{6A14C2ED-CCF0-4EE5-99CE-D907CE6BC903}"/>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kstSylinder 19">
                  <a:extLst>
                    <a:ext uri="{FF2B5EF4-FFF2-40B4-BE49-F238E27FC236}">
                      <a16:creationId xmlns:a16="http://schemas.microsoft.com/office/drawing/2014/main" id="{09EA5C5C-9D71-44B6-ABEE-25CD34187EE8}"/>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Guardianship</a:t>
                  </a:r>
                </a:p>
              </p:txBody>
            </p:sp>
          </p:grpSp>
          <p:grpSp>
            <p:nvGrpSpPr>
              <p:cNvPr id="16" name="Gruppe 15">
                <a:extLst>
                  <a:ext uri="{FF2B5EF4-FFF2-40B4-BE49-F238E27FC236}">
                    <a16:creationId xmlns:a16="http://schemas.microsoft.com/office/drawing/2014/main" id="{EC40A4FF-442A-42B6-A7EF-7680F71B93D8}"/>
                  </a:ext>
                </a:extLst>
              </p:cNvPr>
              <p:cNvGrpSpPr/>
              <p:nvPr/>
            </p:nvGrpSpPr>
            <p:grpSpPr>
              <a:xfrm>
                <a:off x="1242047" y="4822072"/>
                <a:ext cx="1086532" cy="374502"/>
                <a:chOff x="285158" y="3860771"/>
                <a:chExt cx="1130880" cy="374502"/>
              </a:xfrm>
            </p:grpSpPr>
            <p:sp>
              <p:nvSpPr>
                <p:cNvPr id="17" name="Rektangel 16">
                  <a:extLst>
                    <a:ext uri="{FF2B5EF4-FFF2-40B4-BE49-F238E27FC236}">
                      <a16:creationId xmlns:a16="http://schemas.microsoft.com/office/drawing/2014/main" id="{FD08B21F-9F14-4272-96D2-173BD66C7751}"/>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kstSylinder 17">
                  <a:extLst>
                    <a:ext uri="{FF2B5EF4-FFF2-40B4-BE49-F238E27FC236}">
                      <a16:creationId xmlns:a16="http://schemas.microsoft.com/office/drawing/2014/main" id="{C2A78EB1-E99C-4562-82BB-D78F8AC4487F}"/>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Planning</a:t>
                  </a:r>
                </a:p>
              </p:txBody>
            </p:sp>
          </p:grpSp>
          <p:cxnSp>
            <p:nvCxnSpPr>
              <p:cNvPr id="120" name="Rett linje 119">
                <a:extLst>
                  <a:ext uri="{FF2B5EF4-FFF2-40B4-BE49-F238E27FC236}">
                    <a16:creationId xmlns:a16="http://schemas.microsoft.com/office/drawing/2014/main" id="{4B5C2470-ECE0-4F2D-B95D-2F7C15CE1685}"/>
                  </a:ext>
                </a:extLst>
              </p:cNvPr>
              <p:cNvCxnSpPr>
                <a:cxnSpLocks/>
              </p:cNvCxnSpPr>
              <p:nvPr/>
            </p:nvCxnSpPr>
            <p:spPr>
              <a:xfrm>
                <a:off x="1070797" y="3814357"/>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25C33EB2-2C71-492B-B260-B62EC074209B}"/>
                  </a:ext>
                </a:extLst>
              </p:cNvPr>
              <p:cNvCxnSpPr>
                <a:cxnSpLocks/>
              </p:cNvCxnSpPr>
              <p:nvPr/>
            </p:nvCxnSpPr>
            <p:spPr>
              <a:xfrm flipH="1">
                <a:off x="1070797" y="4150172"/>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6CDFD965-D25D-4468-9BE1-4A5D60294CD7}"/>
                  </a:ext>
                </a:extLst>
              </p:cNvPr>
              <p:cNvCxnSpPr>
                <a:cxnSpLocks/>
              </p:cNvCxnSpPr>
              <p:nvPr/>
            </p:nvCxnSpPr>
            <p:spPr>
              <a:xfrm flipH="1">
                <a:off x="1070797" y="4568816"/>
                <a:ext cx="1700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3" name="Rett linje 132">
              <a:extLst>
                <a:ext uri="{FF2B5EF4-FFF2-40B4-BE49-F238E27FC236}">
                  <a16:creationId xmlns:a16="http://schemas.microsoft.com/office/drawing/2014/main" id="{E45448D3-A2EE-479E-A434-5EDF243542F5}"/>
                </a:ext>
              </a:extLst>
            </p:cNvPr>
            <p:cNvCxnSpPr/>
            <p:nvPr/>
          </p:nvCxnSpPr>
          <p:spPr>
            <a:xfrm flipV="1">
              <a:off x="167278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uppe 142">
            <a:extLst>
              <a:ext uri="{FF2B5EF4-FFF2-40B4-BE49-F238E27FC236}">
                <a16:creationId xmlns:a16="http://schemas.microsoft.com/office/drawing/2014/main" id="{9A880F69-6D34-4B21-B2E8-36CBF7D2E57B}"/>
              </a:ext>
            </a:extLst>
          </p:cNvPr>
          <p:cNvGrpSpPr/>
          <p:nvPr userDrawn="1"/>
        </p:nvGrpSpPr>
        <p:grpSpPr>
          <a:xfrm>
            <a:off x="2873151" y="2944190"/>
            <a:ext cx="1268397" cy="1806206"/>
            <a:chOff x="2595622" y="2951215"/>
            <a:chExt cx="1268397" cy="1806206"/>
          </a:xfrm>
        </p:grpSpPr>
        <p:sp>
          <p:nvSpPr>
            <p:cNvPr id="85" name="Frihåndsform: figur 84">
              <a:extLst>
                <a:ext uri="{FF2B5EF4-FFF2-40B4-BE49-F238E27FC236}">
                  <a16:creationId xmlns:a16="http://schemas.microsoft.com/office/drawing/2014/main" id="{A21D8405-99B9-4FCD-95D6-5968E3DFCD70}"/>
                </a:ext>
              </a:extLst>
            </p:cNvPr>
            <p:cNvSpPr/>
            <p:nvPr/>
          </p:nvSpPr>
          <p:spPr>
            <a:xfrm>
              <a:off x="2595622"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latin typeface="+mn-lt"/>
                </a:rPr>
                <a:t>HEALTH AND SOCIAL AFFAIRS</a:t>
              </a:r>
              <a:endParaRPr lang="nb-NO" sz="1100" dirty="0">
                <a:latin typeface="+mn-lt"/>
                <a:ea typeface="Open Sans SemiBold" panose="020B0706030804020204" pitchFamily="34" charset="0"/>
                <a:cs typeface="Open Sans SemiBold" panose="020B0706030804020204" pitchFamily="34" charset="0"/>
              </a:endParaRPr>
            </a:p>
          </p:txBody>
        </p:sp>
        <p:grpSp>
          <p:nvGrpSpPr>
            <p:cNvPr id="25" name="Gruppe 24">
              <a:extLst>
                <a:ext uri="{FF2B5EF4-FFF2-40B4-BE49-F238E27FC236}">
                  <a16:creationId xmlns:a16="http://schemas.microsoft.com/office/drawing/2014/main" id="{1C575C4C-F720-46EF-81BE-9A254A1BAE7F}"/>
                </a:ext>
              </a:extLst>
            </p:cNvPr>
            <p:cNvGrpSpPr/>
            <p:nvPr/>
          </p:nvGrpSpPr>
          <p:grpSpPr>
            <a:xfrm>
              <a:off x="2766203" y="3944597"/>
              <a:ext cx="1097815" cy="381490"/>
              <a:chOff x="1642371" y="2629808"/>
              <a:chExt cx="1142033" cy="381490"/>
            </a:xfrm>
          </p:grpSpPr>
          <p:sp>
            <p:nvSpPr>
              <p:cNvPr id="29" name="Rektangel 28">
                <a:extLst>
                  <a:ext uri="{FF2B5EF4-FFF2-40B4-BE49-F238E27FC236}">
                    <a16:creationId xmlns:a16="http://schemas.microsoft.com/office/drawing/2014/main" id="{84CF093A-A2D2-45B7-8FE9-5151FA04C3F6}"/>
                  </a:ext>
                </a:extLst>
              </p:cNvPr>
              <p:cNvSpPr/>
              <p:nvPr userDrawn="1"/>
            </p:nvSpPr>
            <p:spPr>
              <a:xfrm>
                <a:off x="1653524"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kstSylinder 29">
                <a:extLst>
                  <a:ext uri="{FF2B5EF4-FFF2-40B4-BE49-F238E27FC236}">
                    <a16:creationId xmlns:a16="http://schemas.microsoft.com/office/drawing/2014/main" id="{C0EB11DD-07A1-4CA5-9B48-1D0169C9CCB0}"/>
                  </a:ext>
                </a:extLst>
              </p:cNvPr>
              <p:cNvSpPr txBox="1"/>
              <p:nvPr userDrawn="1"/>
            </p:nvSpPr>
            <p:spPr>
              <a:xfrm>
                <a:off x="1642371" y="2629808"/>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Welfare and Family Services</a:t>
                </a:r>
              </a:p>
            </p:txBody>
          </p:sp>
        </p:grpSp>
        <p:grpSp>
          <p:nvGrpSpPr>
            <p:cNvPr id="26" name="Gruppe 25">
              <a:extLst>
                <a:ext uri="{FF2B5EF4-FFF2-40B4-BE49-F238E27FC236}">
                  <a16:creationId xmlns:a16="http://schemas.microsoft.com/office/drawing/2014/main" id="{C2EFA962-3C91-4775-9E5D-B7E41DE2FC2F}"/>
                </a:ext>
              </a:extLst>
            </p:cNvPr>
            <p:cNvGrpSpPr/>
            <p:nvPr/>
          </p:nvGrpSpPr>
          <p:grpSpPr>
            <a:xfrm>
              <a:off x="2783194" y="4382919"/>
              <a:ext cx="1080825" cy="374502"/>
              <a:chOff x="1653524" y="3248783"/>
              <a:chExt cx="1130880" cy="374502"/>
            </a:xfrm>
          </p:grpSpPr>
          <p:sp>
            <p:nvSpPr>
              <p:cNvPr id="27" name="Rektangel 26">
                <a:extLst>
                  <a:ext uri="{FF2B5EF4-FFF2-40B4-BE49-F238E27FC236}">
                    <a16:creationId xmlns:a16="http://schemas.microsoft.com/office/drawing/2014/main" id="{A4C2B1FA-D8A3-4052-A155-CE35316BA17A}"/>
                  </a:ext>
                </a:extLst>
              </p:cNvPr>
              <p:cNvSpPr/>
              <p:nvPr userDrawn="1"/>
            </p:nvSpPr>
            <p:spPr>
              <a:xfrm>
                <a:off x="1653524"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kstSylinder 27">
                <a:extLst>
                  <a:ext uri="{FF2B5EF4-FFF2-40B4-BE49-F238E27FC236}">
                    <a16:creationId xmlns:a16="http://schemas.microsoft.com/office/drawing/2014/main" id="{D425CF51-24B2-4452-8272-15BF8A93321A}"/>
                  </a:ext>
                </a:extLst>
              </p:cNvPr>
              <p:cNvSpPr txBox="1"/>
              <p:nvPr userDrawn="1"/>
            </p:nvSpPr>
            <p:spPr>
              <a:xfrm>
                <a:off x="165352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Specialist Health Services</a:t>
                </a:r>
                <a:endParaRPr lang="nb-NO" sz="900" b="1" kern="1200" dirty="0">
                  <a:solidFill>
                    <a:schemeClr val="lt1"/>
                  </a:solidFill>
                  <a:latin typeface="+mn-lt"/>
                  <a:ea typeface="+mn-ea"/>
                  <a:cs typeface="+mn-cs"/>
                </a:endParaRPr>
              </a:p>
            </p:txBody>
          </p:sp>
        </p:grpSp>
        <p:cxnSp>
          <p:nvCxnSpPr>
            <p:cNvPr id="118" name="Rett linje 117">
              <a:extLst>
                <a:ext uri="{FF2B5EF4-FFF2-40B4-BE49-F238E27FC236}">
                  <a16:creationId xmlns:a16="http://schemas.microsoft.com/office/drawing/2014/main" id="{1C5D21DF-7958-41AA-9013-69D1CC2835F9}"/>
                </a:ext>
              </a:extLst>
            </p:cNvPr>
            <p:cNvCxnSpPr>
              <a:cxnSpLocks/>
            </p:cNvCxnSpPr>
            <p:nvPr/>
          </p:nvCxnSpPr>
          <p:spPr>
            <a:xfrm flipH="1">
              <a:off x="2608322" y="415149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Rett linje 118">
              <a:extLst>
                <a:ext uri="{FF2B5EF4-FFF2-40B4-BE49-F238E27FC236}">
                  <a16:creationId xmlns:a16="http://schemas.microsoft.com/office/drawing/2014/main" id="{58BD1B5C-4C31-4C5E-95A7-EE1F90FDA0A8}"/>
                </a:ext>
              </a:extLst>
            </p:cNvPr>
            <p:cNvCxnSpPr>
              <a:cxnSpLocks/>
            </p:cNvCxnSpPr>
            <p:nvPr/>
          </p:nvCxnSpPr>
          <p:spPr>
            <a:xfrm flipH="1">
              <a:off x="2608322" y="457989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Rett linje 134">
              <a:extLst>
                <a:ext uri="{FF2B5EF4-FFF2-40B4-BE49-F238E27FC236}">
                  <a16:creationId xmlns:a16="http://schemas.microsoft.com/office/drawing/2014/main" id="{7E11723F-FE0C-4575-8219-8506180039F3}"/>
                </a:ext>
              </a:extLst>
            </p:cNvPr>
            <p:cNvCxnSpPr/>
            <p:nvPr/>
          </p:nvCxnSpPr>
          <p:spPr>
            <a:xfrm flipV="1">
              <a:off x="3233625"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uppe 143">
            <a:extLst>
              <a:ext uri="{FF2B5EF4-FFF2-40B4-BE49-F238E27FC236}">
                <a16:creationId xmlns:a16="http://schemas.microsoft.com/office/drawing/2014/main" id="{CAA3EEA9-5D98-47EB-A10D-C97E1CB1AA0C}"/>
              </a:ext>
            </a:extLst>
          </p:cNvPr>
          <p:cNvGrpSpPr/>
          <p:nvPr userDrawn="1"/>
        </p:nvGrpSpPr>
        <p:grpSpPr>
          <a:xfrm>
            <a:off x="9808197" y="2951215"/>
            <a:ext cx="1268397" cy="2236602"/>
            <a:chOff x="4130383" y="2951215"/>
            <a:chExt cx="1268397" cy="2236602"/>
          </a:xfrm>
        </p:grpSpPr>
        <p:sp>
          <p:nvSpPr>
            <p:cNvPr id="86" name="Frihåndsform: figur 85">
              <a:extLst>
                <a:ext uri="{FF2B5EF4-FFF2-40B4-BE49-F238E27FC236}">
                  <a16:creationId xmlns:a16="http://schemas.microsoft.com/office/drawing/2014/main" id="{8C0D000C-1464-4199-A7F0-3533B6A396C5}"/>
                </a:ext>
              </a:extLst>
            </p:cNvPr>
            <p:cNvSpPr/>
            <p:nvPr/>
          </p:nvSpPr>
          <p:spPr>
            <a:xfrm>
              <a:off x="413038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JUVENILE AND CHILD WELFARE</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34" name="Gruppe 33">
              <a:extLst>
                <a:ext uri="{FF2B5EF4-FFF2-40B4-BE49-F238E27FC236}">
                  <a16:creationId xmlns:a16="http://schemas.microsoft.com/office/drawing/2014/main" id="{9F3375D5-0655-4160-AB53-F630AD786A5A}"/>
                </a:ext>
              </a:extLst>
            </p:cNvPr>
            <p:cNvGrpSpPr/>
            <p:nvPr/>
          </p:nvGrpSpPr>
          <p:grpSpPr>
            <a:xfrm>
              <a:off x="4310446" y="3951585"/>
              <a:ext cx="1088334" cy="374502"/>
              <a:chOff x="3021890" y="2636796"/>
              <a:chExt cx="1130880" cy="374502"/>
            </a:xfrm>
          </p:grpSpPr>
          <p:sp>
            <p:nvSpPr>
              <p:cNvPr id="41" name="Rektangel 40">
                <a:extLst>
                  <a:ext uri="{FF2B5EF4-FFF2-40B4-BE49-F238E27FC236}">
                    <a16:creationId xmlns:a16="http://schemas.microsoft.com/office/drawing/2014/main" id="{E9B5FA2F-13CD-43A9-B708-97C8D2130059}"/>
                  </a:ext>
                </a:extLst>
              </p:cNvPr>
              <p:cNvSpPr/>
              <p:nvPr userDrawn="1"/>
            </p:nvSpPr>
            <p:spPr>
              <a:xfrm>
                <a:off x="3021890"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TekstSylinder 41">
                <a:extLst>
                  <a:ext uri="{FF2B5EF4-FFF2-40B4-BE49-F238E27FC236}">
                    <a16:creationId xmlns:a16="http://schemas.microsoft.com/office/drawing/2014/main" id="{7BE25B49-A508-44F1-BF9B-F6C37A6DBEDE}"/>
                  </a:ext>
                </a:extLst>
              </p:cNvPr>
              <p:cNvSpPr txBox="1"/>
              <p:nvPr userDrawn="1"/>
            </p:nvSpPr>
            <p:spPr>
              <a:xfrm>
                <a:off x="3021890"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Schools</a:t>
                </a:r>
              </a:p>
            </p:txBody>
          </p:sp>
        </p:grpSp>
        <p:grpSp>
          <p:nvGrpSpPr>
            <p:cNvPr id="35" name="Gruppe 34">
              <a:extLst>
                <a:ext uri="{FF2B5EF4-FFF2-40B4-BE49-F238E27FC236}">
                  <a16:creationId xmlns:a16="http://schemas.microsoft.com/office/drawing/2014/main" id="{24CF45F5-8584-4EC3-9CB6-9A2FCC6FD357}"/>
                </a:ext>
              </a:extLst>
            </p:cNvPr>
            <p:cNvGrpSpPr/>
            <p:nvPr/>
          </p:nvGrpSpPr>
          <p:grpSpPr>
            <a:xfrm>
              <a:off x="4320877" y="4386164"/>
              <a:ext cx="1075466" cy="374502"/>
              <a:chOff x="3021890" y="3248783"/>
              <a:chExt cx="1130880" cy="374502"/>
            </a:xfrm>
          </p:grpSpPr>
          <p:sp>
            <p:nvSpPr>
              <p:cNvPr id="39" name="Rektangel 38">
                <a:extLst>
                  <a:ext uri="{FF2B5EF4-FFF2-40B4-BE49-F238E27FC236}">
                    <a16:creationId xmlns:a16="http://schemas.microsoft.com/office/drawing/2014/main" id="{113F81FC-6F27-4508-A1C4-721C0001E237}"/>
                  </a:ext>
                </a:extLst>
              </p:cNvPr>
              <p:cNvSpPr/>
              <p:nvPr userDrawn="1"/>
            </p:nvSpPr>
            <p:spPr>
              <a:xfrm>
                <a:off x="3021890"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kstSylinder 39">
                <a:extLst>
                  <a:ext uri="{FF2B5EF4-FFF2-40B4-BE49-F238E27FC236}">
                    <a16:creationId xmlns:a16="http://schemas.microsoft.com/office/drawing/2014/main" id="{22A933F3-2F64-4375-9225-0689C935A2BD}"/>
                  </a:ext>
                </a:extLst>
              </p:cNvPr>
              <p:cNvSpPr txBox="1"/>
              <p:nvPr userDrawn="1"/>
            </p:nvSpPr>
            <p:spPr>
              <a:xfrm>
                <a:off x="3021890"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Nursery Schools</a:t>
                </a:r>
                <a:endParaRPr lang="nb-NO" sz="900" b="1" kern="1200" dirty="0"/>
              </a:p>
            </p:txBody>
          </p:sp>
        </p:grpSp>
        <p:grpSp>
          <p:nvGrpSpPr>
            <p:cNvPr id="36" name="Gruppe 35">
              <a:extLst>
                <a:ext uri="{FF2B5EF4-FFF2-40B4-BE49-F238E27FC236}">
                  <a16:creationId xmlns:a16="http://schemas.microsoft.com/office/drawing/2014/main" id="{7D8636CE-05B2-4A19-AA32-1872D915EA8F}"/>
                </a:ext>
              </a:extLst>
            </p:cNvPr>
            <p:cNvGrpSpPr/>
            <p:nvPr/>
          </p:nvGrpSpPr>
          <p:grpSpPr>
            <a:xfrm>
              <a:off x="4323204" y="4813315"/>
              <a:ext cx="1073139" cy="374502"/>
              <a:chOff x="3021890" y="3860771"/>
              <a:chExt cx="1130880" cy="374502"/>
            </a:xfrm>
          </p:grpSpPr>
          <p:sp>
            <p:nvSpPr>
              <p:cNvPr id="37" name="Rektangel 36">
                <a:extLst>
                  <a:ext uri="{FF2B5EF4-FFF2-40B4-BE49-F238E27FC236}">
                    <a16:creationId xmlns:a16="http://schemas.microsoft.com/office/drawing/2014/main" id="{7219CD6A-6191-49E4-B11E-5402B30866AB}"/>
                  </a:ext>
                </a:extLst>
              </p:cNvPr>
              <p:cNvSpPr/>
              <p:nvPr userDrawn="1"/>
            </p:nvSpPr>
            <p:spPr>
              <a:xfrm>
                <a:off x="3021890"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TekstSylinder 37">
                <a:extLst>
                  <a:ext uri="{FF2B5EF4-FFF2-40B4-BE49-F238E27FC236}">
                    <a16:creationId xmlns:a16="http://schemas.microsoft.com/office/drawing/2014/main" id="{EB86A631-9500-47DE-8FCC-666876D252E8}"/>
                  </a:ext>
                </a:extLst>
              </p:cNvPr>
              <p:cNvSpPr txBox="1"/>
              <p:nvPr userDrawn="1"/>
            </p:nvSpPr>
            <p:spPr>
              <a:xfrm>
                <a:off x="3021890"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Child Welfare</a:t>
                </a:r>
                <a:endParaRPr lang="nb-NO" sz="900" b="1" kern="1200" dirty="0">
                  <a:solidFill>
                    <a:schemeClr val="lt1"/>
                  </a:solidFill>
                  <a:latin typeface="+mn-lt"/>
                  <a:ea typeface="+mn-ea"/>
                  <a:cs typeface="+mn-cs"/>
                </a:endParaRPr>
              </a:p>
            </p:txBody>
          </p:sp>
        </p:grpSp>
        <p:cxnSp>
          <p:nvCxnSpPr>
            <p:cNvPr id="111" name="Rett linje 110">
              <a:extLst>
                <a:ext uri="{FF2B5EF4-FFF2-40B4-BE49-F238E27FC236}">
                  <a16:creationId xmlns:a16="http://schemas.microsoft.com/office/drawing/2014/main" id="{4B9FAC8E-FFFD-40B5-B41E-CD2439F2CAC1}"/>
                </a:ext>
              </a:extLst>
            </p:cNvPr>
            <p:cNvCxnSpPr>
              <a:cxnSpLocks/>
            </p:cNvCxnSpPr>
            <p:nvPr/>
          </p:nvCxnSpPr>
          <p:spPr>
            <a:xfrm>
              <a:off x="4139909" y="3807774"/>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Rett linje 111">
              <a:extLst>
                <a:ext uri="{FF2B5EF4-FFF2-40B4-BE49-F238E27FC236}">
                  <a16:creationId xmlns:a16="http://schemas.microsoft.com/office/drawing/2014/main" id="{827202D0-7EEC-4EF7-BC91-8EB350D63D7D}"/>
                </a:ext>
              </a:extLst>
            </p:cNvPr>
            <p:cNvCxnSpPr>
              <a:cxnSpLocks/>
            </p:cNvCxnSpPr>
            <p:nvPr/>
          </p:nvCxnSpPr>
          <p:spPr>
            <a:xfrm flipH="1">
              <a:off x="4139909" y="414358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Rett linje 112">
              <a:extLst>
                <a:ext uri="{FF2B5EF4-FFF2-40B4-BE49-F238E27FC236}">
                  <a16:creationId xmlns:a16="http://schemas.microsoft.com/office/drawing/2014/main" id="{FC971D9C-F27F-408B-B42B-84A4D61B96B7}"/>
                </a:ext>
              </a:extLst>
            </p:cNvPr>
            <p:cNvCxnSpPr>
              <a:cxnSpLocks/>
            </p:cNvCxnSpPr>
            <p:nvPr/>
          </p:nvCxnSpPr>
          <p:spPr>
            <a:xfrm flipH="1">
              <a:off x="4139909" y="4562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Rett linje 113">
              <a:extLst>
                <a:ext uri="{FF2B5EF4-FFF2-40B4-BE49-F238E27FC236}">
                  <a16:creationId xmlns:a16="http://schemas.microsoft.com/office/drawing/2014/main" id="{92238850-CBDB-44BE-9718-3A23F0692043}"/>
                </a:ext>
              </a:extLst>
            </p:cNvPr>
            <p:cNvCxnSpPr>
              <a:cxnSpLocks/>
            </p:cNvCxnSpPr>
            <p:nvPr/>
          </p:nvCxnSpPr>
          <p:spPr>
            <a:xfrm flipH="1">
              <a:off x="413990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Rett linje 135">
              <a:extLst>
                <a:ext uri="{FF2B5EF4-FFF2-40B4-BE49-F238E27FC236}">
                  <a16:creationId xmlns:a16="http://schemas.microsoft.com/office/drawing/2014/main" id="{6798F810-268C-4BAE-808F-E65F02498B42}"/>
                </a:ext>
              </a:extLst>
            </p:cNvPr>
            <p:cNvCxnSpPr/>
            <p:nvPr/>
          </p:nvCxnSpPr>
          <p:spPr>
            <a:xfrm flipV="1">
              <a:off x="4742458"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uppe 144">
            <a:extLst>
              <a:ext uri="{FF2B5EF4-FFF2-40B4-BE49-F238E27FC236}">
                <a16:creationId xmlns:a16="http://schemas.microsoft.com/office/drawing/2014/main" id="{28855B7B-A619-4A86-82CC-A121CB5CF261}"/>
              </a:ext>
            </a:extLst>
          </p:cNvPr>
          <p:cNvGrpSpPr/>
          <p:nvPr userDrawn="1"/>
        </p:nvGrpSpPr>
        <p:grpSpPr>
          <a:xfrm>
            <a:off x="8429995" y="2951215"/>
            <a:ext cx="1268398" cy="2660063"/>
            <a:chOff x="5665144" y="2951215"/>
            <a:chExt cx="1268398" cy="2660063"/>
          </a:xfrm>
        </p:grpSpPr>
        <p:sp>
          <p:nvSpPr>
            <p:cNvPr id="87" name="Frihåndsform: figur 86">
              <a:extLst>
                <a:ext uri="{FF2B5EF4-FFF2-40B4-BE49-F238E27FC236}">
                  <a16:creationId xmlns:a16="http://schemas.microsoft.com/office/drawing/2014/main" id="{9CD7B1E1-8071-4F38-8264-3BDE8841B6DB}"/>
                </a:ext>
              </a:extLst>
            </p:cNvPr>
            <p:cNvSpPr/>
            <p:nvPr/>
          </p:nvSpPr>
          <p:spPr>
            <a:xfrm>
              <a:off x="5665144"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ENVIRONMENT</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45" name="Gruppe 44">
              <a:extLst>
                <a:ext uri="{FF2B5EF4-FFF2-40B4-BE49-F238E27FC236}">
                  <a16:creationId xmlns:a16="http://schemas.microsoft.com/office/drawing/2014/main" id="{0A39FF34-4833-44CA-81C7-1DE05BD002E5}"/>
                </a:ext>
              </a:extLst>
            </p:cNvPr>
            <p:cNvGrpSpPr/>
            <p:nvPr/>
          </p:nvGrpSpPr>
          <p:grpSpPr>
            <a:xfrm>
              <a:off x="5844681" y="3951585"/>
              <a:ext cx="1088860" cy="374502"/>
              <a:chOff x="4390256" y="2636796"/>
              <a:chExt cx="1130880" cy="374502"/>
            </a:xfrm>
          </p:grpSpPr>
          <p:sp>
            <p:nvSpPr>
              <p:cNvPr id="49" name="Rektangel 48">
                <a:extLst>
                  <a:ext uri="{FF2B5EF4-FFF2-40B4-BE49-F238E27FC236}">
                    <a16:creationId xmlns:a16="http://schemas.microsoft.com/office/drawing/2014/main" id="{51BA38A6-CB9C-4A37-B245-E07C5270074C}"/>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kstSylinder 49">
                <a:extLst>
                  <a:ext uri="{FF2B5EF4-FFF2-40B4-BE49-F238E27FC236}">
                    <a16:creationId xmlns:a16="http://schemas.microsoft.com/office/drawing/2014/main" id="{57DF9790-CE76-4828-ABBB-AD794461F06F}"/>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Pollution</a:t>
                </a:r>
                <a:endParaRPr lang="nb-NO" sz="900" b="1" kern="1200" dirty="0">
                  <a:solidFill>
                    <a:schemeClr val="lt1"/>
                  </a:solidFill>
                  <a:latin typeface="+mn-lt"/>
                  <a:ea typeface="+mn-ea"/>
                  <a:cs typeface="+mn-cs"/>
                </a:endParaRPr>
              </a:p>
            </p:txBody>
          </p:sp>
        </p:grpSp>
        <p:grpSp>
          <p:nvGrpSpPr>
            <p:cNvPr id="46" name="Gruppe 45">
              <a:extLst>
                <a:ext uri="{FF2B5EF4-FFF2-40B4-BE49-F238E27FC236}">
                  <a16:creationId xmlns:a16="http://schemas.microsoft.com/office/drawing/2014/main" id="{4AB61D7C-8973-4F4D-B457-7FC686F5E6A3}"/>
                </a:ext>
              </a:extLst>
            </p:cNvPr>
            <p:cNvGrpSpPr/>
            <p:nvPr/>
          </p:nvGrpSpPr>
          <p:grpSpPr>
            <a:xfrm>
              <a:off x="5844681" y="4379982"/>
              <a:ext cx="1088861" cy="374502"/>
              <a:chOff x="4390256" y="3248783"/>
              <a:chExt cx="1130881" cy="374502"/>
            </a:xfrm>
          </p:grpSpPr>
          <p:sp>
            <p:nvSpPr>
              <p:cNvPr id="47" name="Rektangel 46">
                <a:extLst>
                  <a:ext uri="{FF2B5EF4-FFF2-40B4-BE49-F238E27FC236}">
                    <a16:creationId xmlns:a16="http://schemas.microsoft.com/office/drawing/2014/main" id="{ED240E55-65EF-40B4-92F3-74807446A603}"/>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ekstSylinder 47">
                <a:extLst>
                  <a:ext uri="{FF2B5EF4-FFF2-40B4-BE49-F238E27FC236}">
                    <a16:creationId xmlns:a16="http://schemas.microsoft.com/office/drawing/2014/main" id="{1FE686AC-53C1-44B8-A617-647CD9478195}"/>
                  </a:ext>
                </a:extLst>
              </p:cNvPr>
              <p:cNvSpPr txBox="1"/>
              <p:nvPr userDrawn="1"/>
            </p:nvSpPr>
            <p:spPr>
              <a:xfrm>
                <a:off x="4390257"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US" sz="900" b="1" kern="1200" dirty="0">
                    <a:solidFill>
                      <a:schemeClr val="lt1"/>
                    </a:solidFill>
                    <a:effectLst/>
                    <a:latin typeface="+mn-lt"/>
                    <a:ea typeface="+mn-ea"/>
                    <a:cs typeface="+mn-cs"/>
                  </a:rPr>
                  <a:t>Wildlife and Motorised Traffic</a:t>
                </a:r>
                <a:endParaRPr lang="nb-NO" sz="900" b="1" kern="1200" dirty="0">
                  <a:solidFill>
                    <a:schemeClr val="lt1"/>
                  </a:solidFill>
                  <a:latin typeface="+mn-lt"/>
                  <a:ea typeface="+mn-ea"/>
                  <a:cs typeface="+mn-cs"/>
                </a:endParaRPr>
              </a:p>
            </p:txBody>
          </p:sp>
        </p:grpSp>
        <p:grpSp>
          <p:nvGrpSpPr>
            <p:cNvPr id="68" name="Gruppe 67">
              <a:extLst>
                <a:ext uri="{FF2B5EF4-FFF2-40B4-BE49-F238E27FC236}">
                  <a16:creationId xmlns:a16="http://schemas.microsoft.com/office/drawing/2014/main" id="{981F2B97-0676-476B-9A28-316B41C57A94}"/>
                </a:ext>
              </a:extLst>
            </p:cNvPr>
            <p:cNvGrpSpPr/>
            <p:nvPr/>
          </p:nvGrpSpPr>
          <p:grpSpPr>
            <a:xfrm>
              <a:off x="5844681" y="4808379"/>
              <a:ext cx="1088860" cy="374502"/>
              <a:chOff x="4390256" y="2636796"/>
              <a:chExt cx="1130880" cy="374502"/>
            </a:xfrm>
          </p:grpSpPr>
          <p:sp>
            <p:nvSpPr>
              <p:cNvPr id="72" name="Rektangel 71">
                <a:extLst>
                  <a:ext uri="{FF2B5EF4-FFF2-40B4-BE49-F238E27FC236}">
                    <a16:creationId xmlns:a16="http://schemas.microsoft.com/office/drawing/2014/main" id="{103C6B28-6CC7-4117-AB14-F8002FA1FC4A}"/>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ekstSylinder 72">
                <a:extLst>
                  <a:ext uri="{FF2B5EF4-FFF2-40B4-BE49-F238E27FC236}">
                    <a16:creationId xmlns:a16="http://schemas.microsoft.com/office/drawing/2014/main" id="{40D2104E-7E41-4281-A57D-2BAC25F82765}"/>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Fish and Water</a:t>
                </a:r>
                <a:endParaRPr lang="nb-NO" sz="900" b="1" kern="1200" dirty="0">
                  <a:solidFill>
                    <a:schemeClr val="lt1"/>
                  </a:solidFill>
                  <a:latin typeface="+mn-lt"/>
                  <a:ea typeface="+mn-ea"/>
                  <a:cs typeface="+mn-cs"/>
                </a:endParaRPr>
              </a:p>
            </p:txBody>
          </p:sp>
        </p:grpSp>
        <p:grpSp>
          <p:nvGrpSpPr>
            <p:cNvPr id="69" name="Gruppe 68">
              <a:extLst>
                <a:ext uri="{FF2B5EF4-FFF2-40B4-BE49-F238E27FC236}">
                  <a16:creationId xmlns:a16="http://schemas.microsoft.com/office/drawing/2014/main" id="{E5AE7780-0F85-487E-BADF-D7874C43071D}"/>
                </a:ext>
              </a:extLst>
            </p:cNvPr>
            <p:cNvGrpSpPr/>
            <p:nvPr/>
          </p:nvGrpSpPr>
          <p:grpSpPr>
            <a:xfrm>
              <a:off x="5829003" y="5236776"/>
              <a:ext cx="1104538" cy="374502"/>
              <a:chOff x="4373973" y="3248783"/>
              <a:chExt cx="1147163" cy="374502"/>
            </a:xfrm>
          </p:grpSpPr>
          <p:sp>
            <p:nvSpPr>
              <p:cNvPr id="70" name="Rektangel 69">
                <a:extLst>
                  <a:ext uri="{FF2B5EF4-FFF2-40B4-BE49-F238E27FC236}">
                    <a16:creationId xmlns:a16="http://schemas.microsoft.com/office/drawing/2014/main" id="{4999A756-0BE4-4D61-9F8E-0B3BC4AB4E00}"/>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TekstSylinder 70">
                <a:extLst>
                  <a:ext uri="{FF2B5EF4-FFF2-40B4-BE49-F238E27FC236}">
                    <a16:creationId xmlns:a16="http://schemas.microsoft.com/office/drawing/2014/main" id="{178EEA70-A5A7-4A1C-A427-36B8BF94283F}"/>
                  </a:ext>
                </a:extLst>
              </p:cNvPr>
              <p:cNvSpPr txBox="1"/>
              <p:nvPr userDrawn="1"/>
            </p:nvSpPr>
            <p:spPr>
              <a:xfrm>
                <a:off x="4373973"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GB" sz="900" b="1" kern="1200" dirty="0">
                    <a:solidFill>
                      <a:schemeClr val="lt1"/>
                    </a:solidFill>
                    <a:latin typeface="+mn-lt"/>
                    <a:ea typeface="+mn-ea"/>
                    <a:cs typeface="+mn-cs"/>
                  </a:rPr>
                  <a:t>Nature </a:t>
                </a:r>
                <a:br>
                  <a:rPr lang="en-GB" sz="900" b="1" kern="1200" dirty="0">
                    <a:solidFill>
                      <a:schemeClr val="lt1"/>
                    </a:solidFill>
                    <a:latin typeface="+mn-lt"/>
                    <a:ea typeface="+mn-ea"/>
                    <a:cs typeface="+mn-cs"/>
                  </a:rPr>
                </a:br>
                <a:r>
                  <a:rPr lang="en-GB" sz="900" b="1" kern="1200" dirty="0">
                    <a:solidFill>
                      <a:schemeClr val="lt1"/>
                    </a:solidFill>
                    <a:latin typeface="+mn-lt"/>
                    <a:ea typeface="+mn-ea"/>
                    <a:cs typeface="+mn-cs"/>
                  </a:rPr>
                  <a:t>Conservation</a:t>
                </a:r>
                <a:endParaRPr lang="nb-NO" sz="900" b="1" kern="1200" dirty="0">
                  <a:solidFill>
                    <a:schemeClr val="lt1"/>
                  </a:solidFill>
                  <a:latin typeface="+mn-lt"/>
                  <a:ea typeface="+mn-ea"/>
                  <a:cs typeface="+mn-cs"/>
                </a:endParaRPr>
              </a:p>
            </p:txBody>
          </p:sp>
        </p:grpSp>
        <p:cxnSp>
          <p:nvCxnSpPr>
            <p:cNvPr id="98" name="Rett linje 97">
              <a:extLst>
                <a:ext uri="{FF2B5EF4-FFF2-40B4-BE49-F238E27FC236}">
                  <a16:creationId xmlns:a16="http://schemas.microsoft.com/office/drawing/2014/main" id="{87D9655B-70DB-4B69-8999-FE8B7A99D607}"/>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F3BC3158-6CDD-4FFF-90AA-D2592CCB92EF}"/>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8ECDE46-8DAB-4EC8-AFA3-E7A38D1CEA4B}"/>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Rett linje 102">
              <a:extLst>
                <a:ext uri="{FF2B5EF4-FFF2-40B4-BE49-F238E27FC236}">
                  <a16:creationId xmlns:a16="http://schemas.microsoft.com/office/drawing/2014/main" id="{7C6DFE02-2D80-4431-8BEE-9AC61A7B4D1A}"/>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Rett linje 136">
              <a:extLst>
                <a:ext uri="{FF2B5EF4-FFF2-40B4-BE49-F238E27FC236}">
                  <a16:creationId xmlns:a16="http://schemas.microsoft.com/office/drawing/2014/main" id="{7C2D3E5F-6B0C-418A-83C6-41A2E079F160}"/>
                </a:ext>
              </a:extLst>
            </p:cNvPr>
            <p:cNvCxnSpPr/>
            <p:nvPr/>
          </p:nvCxnSpPr>
          <p:spPr>
            <a:xfrm flipV="1">
              <a:off x="6305460"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Gruppe 145">
            <a:extLst>
              <a:ext uri="{FF2B5EF4-FFF2-40B4-BE49-F238E27FC236}">
                <a16:creationId xmlns:a16="http://schemas.microsoft.com/office/drawing/2014/main" id="{66ACBEB2-0F2A-4792-B388-0C60A455D3DC}"/>
              </a:ext>
            </a:extLst>
          </p:cNvPr>
          <p:cNvGrpSpPr/>
          <p:nvPr userDrawn="1"/>
        </p:nvGrpSpPr>
        <p:grpSpPr>
          <a:xfrm>
            <a:off x="7050131" y="2951215"/>
            <a:ext cx="1268397" cy="869492"/>
            <a:chOff x="7199905" y="2951215"/>
            <a:chExt cx="1268397" cy="869492"/>
          </a:xfrm>
        </p:grpSpPr>
        <p:sp>
          <p:nvSpPr>
            <p:cNvPr id="88" name="Frihåndsform: figur 87">
              <a:extLst>
                <a:ext uri="{FF2B5EF4-FFF2-40B4-BE49-F238E27FC236}">
                  <a16:creationId xmlns:a16="http://schemas.microsoft.com/office/drawing/2014/main" id="{77503614-5B8B-484F-9FEA-DF4A1CD70902}"/>
                </a:ext>
              </a:extLst>
            </p:cNvPr>
            <p:cNvSpPr/>
            <p:nvPr/>
          </p:nvSpPr>
          <p:spPr>
            <a:xfrm>
              <a:off x="719990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REINDEER HUSBANDRY</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8" name="Rett linje 137">
              <a:extLst>
                <a:ext uri="{FF2B5EF4-FFF2-40B4-BE49-F238E27FC236}">
                  <a16:creationId xmlns:a16="http://schemas.microsoft.com/office/drawing/2014/main" id="{C6730025-B17D-43AF-9E7C-E69071D22093}"/>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7" name="Gruppe 146">
            <a:extLst>
              <a:ext uri="{FF2B5EF4-FFF2-40B4-BE49-F238E27FC236}">
                <a16:creationId xmlns:a16="http://schemas.microsoft.com/office/drawing/2014/main" id="{0F0DB3DC-F7E5-4897-88C2-5FD76C732BE0}"/>
              </a:ext>
            </a:extLst>
          </p:cNvPr>
          <p:cNvGrpSpPr/>
          <p:nvPr userDrawn="1"/>
        </p:nvGrpSpPr>
        <p:grpSpPr>
          <a:xfrm>
            <a:off x="4254970" y="2944865"/>
            <a:ext cx="1268397" cy="869492"/>
            <a:chOff x="8734667" y="2951215"/>
            <a:chExt cx="1268397" cy="869492"/>
          </a:xfrm>
        </p:grpSpPr>
        <p:sp>
          <p:nvSpPr>
            <p:cNvPr id="89" name="Frihåndsform: figur 88">
              <a:extLst>
                <a:ext uri="{FF2B5EF4-FFF2-40B4-BE49-F238E27FC236}">
                  <a16:creationId xmlns:a16="http://schemas.microsoft.com/office/drawing/2014/main" id="{0A528FE6-8DD2-4B81-9F47-3727AD297DA6}"/>
                </a:ext>
              </a:extLst>
            </p:cNvPr>
            <p:cNvSpPr/>
            <p:nvPr/>
          </p:nvSpPr>
          <p:spPr>
            <a:xfrm>
              <a:off x="873466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lang="en-GB" sz="1100" b="1" dirty="0"/>
                <a:t>AGRICULTURE</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9" name="Rett linje 138">
              <a:extLst>
                <a:ext uri="{FF2B5EF4-FFF2-40B4-BE49-F238E27FC236}">
                  <a16:creationId xmlns:a16="http://schemas.microsoft.com/office/drawing/2014/main" id="{2E763C71-F525-46CF-9DD8-B6ECC5E849AD}"/>
                </a:ext>
              </a:extLst>
            </p:cNvPr>
            <p:cNvCxnSpPr/>
            <p:nvPr/>
          </p:nvCxnSpPr>
          <p:spPr>
            <a:xfrm flipV="1">
              <a:off x="93707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8" name="Gruppe 147">
            <a:extLst>
              <a:ext uri="{FF2B5EF4-FFF2-40B4-BE49-F238E27FC236}">
                <a16:creationId xmlns:a16="http://schemas.microsoft.com/office/drawing/2014/main" id="{E74494EB-64F5-4B16-888C-F7129CA1DCA0}"/>
              </a:ext>
            </a:extLst>
          </p:cNvPr>
          <p:cNvGrpSpPr/>
          <p:nvPr userDrawn="1"/>
        </p:nvGrpSpPr>
        <p:grpSpPr>
          <a:xfrm>
            <a:off x="5711635" y="2938710"/>
            <a:ext cx="1268397" cy="869492"/>
            <a:chOff x="10269428" y="2951215"/>
            <a:chExt cx="1268397" cy="869492"/>
          </a:xfrm>
        </p:grpSpPr>
        <p:sp>
          <p:nvSpPr>
            <p:cNvPr id="90" name="Frihåndsform: figur 89">
              <a:extLst>
                <a:ext uri="{FF2B5EF4-FFF2-40B4-BE49-F238E27FC236}">
                  <a16:creationId xmlns:a16="http://schemas.microsoft.com/office/drawing/2014/main" id="{F5C7C095-4415-46C2-A3AA-0ADC5B2B29A5}"/>
                </a:ext>
              </a:extLst>
            </p:cNvPr>
            <p:cNvSpPr/>
            <p:nvPr/>
          </p:nvSpPr>
          <p:spPr>
            <a:xfrm>
              <a:off x="10269428"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100" b="1" dirty="0">
                  <a:latin typeface="Open Sans" panose="020B0606030504020204" pitchFamily="34" charset="0"/>
                  <a:ea typeface="Open Sans" panose="020B0606030504020204" pitchFamily="34" charset="0"/>
                  <a:cs typeface="Open Sans" panose="020B0606030504020204" pitchFamily="34" charset="0"/>
                </a:rPr>
                <a:t>ORGANISATION AND DEVELOPMENT</a:t>
              </a:r>
            </a:p>
          </p:txBody>
        </p:sp>
        <p:cxnSp>
          <p:nvCxnSpPr>
            <p:cNvPr id="140" name="Rett linje 139">
              <a:extLst>
                <a:ext uri="{FF2B5EF4-FFF2-40B4-BE49-F238E27FC236}">
                  <a16:creationId xmlns:a16="http://schemas.microsoft.com/office/drawing/2014/main" id="{730AD673-D749-4659-B71B-022083DCB1E5}"/>
                </a:ext>
              </a:extLst>
            </p:cNvPr>
            <p:cNvCxnSpPr/>
            <p:nvPr/>
          </p:nvCxnSpPr>
          <p:spPr>
            <a:xfrm flipV="1">
              <a:off x="1086445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Rett pilkobling 157">
            <a:extLst>
              <a:ext uri="{FF2B5EF4-FFF2-40B4-BE49-F238E27FC236}">
                <a16:creationId xmlns:a16="http://schemas.microsoft.com/office/drawing/2014/main" id="{2BB5E2DC-C30B-4FF8-A426-03A33ED903C4}"/>
              </a:ext>
            </a:extLst>
          </p:cNvPr>
          <p:cNvCxnSpPr>
            <a:cxnSpLocks/>
          </p:cNvCxnSpPr>
          <p:nvPr userDrawn="1"/>
        </p:nvCxnSpPr>
        <p:spPr>
          <a:xfrm>
            <a:off x="3107765" y="5828410"/>
            <a:ext cx="7828107" cy="770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6CCCB4EE-D35C-4395-BE45-62B7F814E383}"/>
              </a:ext>
            </a:extLst>
          </p:cNvPr>
          <p:cNvCxnSpPr>
            <a:cxnSpLocks/>
          </p:cNvCxnSpPr>
          <p:nvPr userDrawn="1"/>
        </p:nvCxnSpPr>
        <p:spPr>
          <a:xfrm>
            <a:off x="2891913" y="3798901"/>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FBB2F8B4-C01B-4617-84F5-D84DA3F442E3}"/>
              </a:ext>
            </a:extLst>
          </p:cNvPr>
          <p:cNvCxnSpPr>
            <a:cxnSpLocks/>
          </p:cNvCxnSpPr>
          <p:nvPr userDrawn="1"/>
        </p:nvCxnSpPr>
        <p:spPr>
          <a:xfrm flipH="1">
            <a:off x="2891913"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Rett linje 108">
            <a:extLst>
              <a:ext uri="{FF2B5EF4-FFF2-40B4-BE49-F238E27FC236}">
                <a16:creationId xmlns:a16="http://schemas.microsoft.com/office/drawing/2014/main" id="{89082F39-B10F-4F08-AEA1-B0E83D8BBB8F}"/>
              </a:ext>
            </a:extLst>
          </p:cNvPr>
          <p:cNvCxnSpPr>
            <a:cxnSpLocks/>
          </p:cNvCxnSpPr>
          <p:nvPr userDrawn="1"/>
        </p:nvCxnSpPr>
        <p:spPr>
          <a:xfrm flipH="1">
            <a:off x="2890504" y="5401528"/>
            <a:ext cx="17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kstSylinder 115">
            <a:extLst>
              <a:ext uri="{FF2B5EF4-FFF2-40B4-BE49-F238E27FC236}">
                <a16:creationId xmlns:a16="http://schemas.microsoft.com/office/drawing/2014/main" id="{1740716E-3BD1-4921-AE90-F29186CC7F7B}"/>
              </a:ext>
            </a:extLst>
          </p:cNvPr>
          <p:cNvSpPr txBox="1"/>
          <p:nvPr userDrawn="1"/>
        </p:nvSpPr>
        <p:spPr>
          <a:xfrm>
            <a:off x="3065761" y="4815287"/>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Municipal Health Services</a:t>
            </a:r>
            <a:endParaRPr lang="nb-NO" sz="900" b="1" kern="1200" dirty="0">
              <a:solidFill>
                <a:schemeClr val="lt1"/>
              </a:solidFill>
              <a:latin typeface="+mn-lt"/>
              <a:ea typeface="+mn-ea"/>
              <a:cs typeface="+mn-cs"/>
            </a:endParaRPr>
          </a:p>
        </p:txBody>
      </p:sp>
      <p:sp>
        <p:nvSpPr>
          <p:cNvPr id="124" name="TekstSylinder 123">
            <a:extLst>
              <a:ext uri="{FF2B5EF4-FFF2-40B4-BE49-F238E27FC236}">
                <a16:creationId xmlns:a16="http://schemas.microsoft.com/office/drawing/2014/main" id="{4B2D1C30-C905-4537-9BAD-E47DC9ABABFC}"/>
              </a:ext>
            </a:extLst>
          </p:cNvPr>
          <p:cNvSpPr txBox="1"/>
          <p:nvPr userDrawn="1"/>
        </p:nvSpPr>
        <p:spPr>
          <a:xfrm>
            <a:off x="3065760" y="5251399"/>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Sector Development</a:t>
            </a:r>
            <a:endParaRPr lang="nb-NO" sz="900" b="1" kern="1200" dirty="0">
              <a:solidFill>
                <a:schemeClr val="lt1"/>
              </a:solidFill>
              <a:latin typeface="+mn-lt"/>
              <a:ea typeface="+mn-ea"/>
              <a:cs typeface="+mn-cs"/>
            </a:endParaRPr>
          </a:p>
        </p:txBody>
      </p:sp>
      <p:cxnSp>
        <p:nvCxnSpPr>
          <p:cNvPr id="110" name="Rett linje 109">
            <a:extLst>
              <a:ext uri="{FF2B5EF4-FFF2-40B4-BE49-F238E27FC236}">
                <a16:creationId xmlns:a16="http://schemas.microsoft.com/office/drawing/2014/main" id="{366EC4FF-A001-47AE-8CD0-45780C2521CB}"/>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09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rganisasjonskart engelsk">
    <p:spTree>
      <p:nvGrpSpPr>
        <p:cNvPr id="1" name=""/>
        <p:cNvGrpSpPr/>
        <p:nvPr/>
      </p:nvGrpSpPr>
      <p:grpSpPr>
        <a:xfrm>
          <a:off x="0" y="0"/>
          <a:ext cx="0" cy="0"/>
          <a:chOff x="0" y="0"/>
          <a:chExt cx="0" cy="0"/>
        </a:xfrm>
      </p:grpSpPr>
      <p:pic>
        <p:nvPicPr>
          <p:cNvPr id="99" name="Bilde 98">
            <a:extLst>
              <a:ext uri="{FF2B5EF4-FFF2-40B4-BE49-F238E27FC236}">
                <a16:creationId xmlns:a16="http://schemas.microsoft.com/office/drawing/2014/main" id="{2FD0EB38-2B30-48AC-A4AF-DAABAF1C7E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3258" y="3953756"/>
            <a:ext cx="10199684" cy="2828498"/>
          </a:xfrm>
          <a:prstGeom prst="rect">
            <a:avLst/>
          </a:prstGeom>
        </p:spPr>
      </p:pic>
      <p:sp>
        <p:nvSpPr>
          <p:cNvPr id="83" name="Frihåndsform: figur 82">
            <a:extLst>
              <a:ext uri="{FF2B5EF4-FFF2-40B4-BE49-F238E27FC236}">
                <a16:creationId xmlns:a16="http://schemas.microsoft.com/office/drawing/2014/main" id="{454466E0-FB62-406F-A58E-CB7367D3BCFC}"/>
              </a:ext>
            </a:extLst>
          </p:cNvPr>
          <p:cNvSpPr/>
          <p:nvPr/>
        </p:nvSpPr>
        <p:spPr>
          <a:xfrm>
            <a:off x="5197560" y="1273056"/>
            <a:ext cx="2192925" cy="74453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200" b="1" i="0" dirty="0">
                <a:latin typeface="+mn-lt"/>
                <a:ea typeface="Open Sans SemiBold" panose="020B0706030804020204" pitchFamily="34" charset="0"/>
                <a:cs typeface="Open Sans SemiBold" panose="020B0706030804020204" pitchFamily="34" charset="0"/>
              </a:rPr>
              <a:t>Embetsledelse</a:t>
            </a:r>
            <a:endParaRPr lang="nb-NO" sz="1200" b="0" dirty="0">
              <a:latin typeface="+mn-lt"/>
              <a:ea typeface="Open Sans SemiBold" panose="020B0706030804020204" pitchFamily="34" charset="0"/>
              <a:cs typeface="Open Sans SemiBold" panose="020B0706030804020204" pitchFamily="34" charset="0"/>
            </a:endParaRPr>
          </a:p>
        </p:txBody>
      </p:sp>
      <p:sp>
        <p:nvSpPr>
          <p:cNvPr id="91" name="Frihåndsform: figur 90">
            <a:extLst>
              <a:ext uri="{FF2B5EF4-FFF2-40B4-BE49-F238E27FC236}">
                <a16:creationId xmlns:a16="http://schemas.microsoft.com/office/drawing/2014/main" id="{3944C3F2-119C-4774-AE12-71E4E310C1BD}"/>
              </a:ext>
            </a:extLst>
          </p:cNvPr>
          <p:cNvSpPr/>
          <p:nvPr/>
        </p:nvSpPr>
        <p:spPr>
          <a:xfrm>
            <a:off x="4040040" y="2238370"/>
            <a:ext cx="2126121" cy="527913"/>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SAMFUNNSSIKKERHET OG BEREDSKAP</a:t>
            </a:r>
            <a:endParaRPr lang="nb-NO"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Plassholder for lysbildenummer 5">
            <a:extLst>
              <a:ext uri="{FF2B5EF4-FFF2-40B4-BE49-F238E27FC236}">
                <a16:creationId xmlns:a16="http://schemas.microsoft.com/office/drawing/2014/main" id="{555B8594-3D12-4F0A-BC64-E01D0B48C44F}"/>
              </a:ext>
            </a:extLst>
          </p:cNvPr>
          <p:cNvSpPr txBox="1">
            <a:spLocks/>
          </p:cNvSpPr>
          <p:nvPr/>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0" name="TekstSylinder 59">
            <a:extLst>
              <a:ext uri="{FF2B5EF4-FFF2-40B4-BE49-F238E27FC236}">
                <a16:creationId xmlns:a16="http://schemas.microsoft.com/office/drawing/2014/main" id="{66076227-87CA-4DB6-8018-0119BC87E78E}"/>
              </a:ext>
            </a:extLst>
          </p:cNvPr>
          <p:cNvSpPr txBox="1"/>
          <p:nvPr/>
        </p:nvSpPr>
        <p:spPr>
          <a:xfrm>
            <a:off x="1702798" y="5712994"/>
            <a:ext cx="3813176" cy="230832"/>
          </a:xfrm>
          <a:prstGeom prst="rect">
            <a:avLst/>
          </a:prstGeom>
          <a:noFill/>
        </p:spPr>
        <p:txBody>
          <a:bodyPr wrap="square" rtlCol="0">
            <a:spAutoFit/>
          </a:bodyPr>
          <a:lstStyle/>
          <a:p>
            <a:r>
              <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62" name="Rett pilkobling 61">
            <a:extLst>
              <a:ext uri="{FF2B5EF4-FFF2-40B4-BE49-F238E27FC236}">
                <a16:creationId xmlns:a16="http://schemas.microsoft.com/office/drawing/2014/main" id="{530B3323-B958-494F-B9BE-05F3A2470779}"/>
              </a:ext>
            </a:extLst>
          </p:cNvPr>
          <p:cNvCxnSpPr>
            <a:cxnSpLocks/>
          </p:cNvCxnSpPr>
          <p:nvPr/>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0C6B8DC7-5F44-4D9A-8BC5-2454F641B6CA}"/>
              </a:ext>
            </a:extLst>
          </p:cNvPr>
          <p:cNvCxnSpPr>
            <a:cxnSpLocks/>
            <a:endCxn id="60" idx="1"/>
          </p:cNvCxnSpPr>
          <p:nvPr/>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104" name="Rett linje 103">
            <a:extLst>
              <a:ext uri="{FF2B5EF4-FFF2-40B4-BE49-F238E27FC236}">
                <a16:creationId xmlns:a16="http://schemas.microsoft.com/office/drawing/2014/main" id="{7C14EA57-3750-413E-A0D3-3BA156A8E0D0}"/>
              </a:ext>
            </a:extLst>
          </p:cNvPr>
          <p:cNvCxnSpPr>
            <a:cxnSpLocks/>
          </p:cNvCxnSpPr>
          <p:nvPr/>
        </p:nvCxnSpPr>
        <p:spPr>
          <a:xfrm flipH="1">
            <a:off x="8442339" y="5414698"/>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C0519C44-FC96-4B7C-A3FD-4CF28A782515}"/>
              </a:ext>
            </a:extLst>
          </p:cNvPr>
          <p:cNvCxnSpPr>
            <a:cxnSpLocks/>
          </p:cNvCxnSpPr>
          <p:nvPr/>
        </p:nvCxnSpPr>
        <p:spPr>
          <a:xfrm flipH="1">
            <a:off x="1498842" y="5000654"/>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Rett linje 126">
            <a:extLst>
              <a:ext uri="{FF2B5EF4-FFF2-40B4-BE49-F238E27FC236}">
                <a16:creationId xmlns:a16="http://schemas.microsoft.com/office/drawing/2014/main" id="{EF196F37-D0BE-4D49-AE49-0CAFC92C8E8C}"/>
              </a:ext>
            </a:extLst>
          </p:cNvPr>
          <p:cNvCxnSpPr>
            <a:cxnSpLocks/>
          </p:cNvCxnSpPr>
          <p:nvPr/>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Rett linje 130">
            <a:extLst>
              <a:ext uri="{FF2B5EF4-FFF2-40B4-BE49-F238E27FC236}">
                <a16:creationId xmlns:a16="http://schemas.microsoft.com/office/drawing/2014/main" id="{112B7DCC-A1CB-41F7-896F-93F5ACF8B6E5}"/>
              </a:ext>
            </a:extLst>
          </p:cNvPr>
          <p:cNvCxnSpPr/>
          <p:nvPr/>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uppe 141">
            <a:extLst>
              <a:ext uri="{FF2B5EF4-FFF2-40B4-BE49-F238E27FC236}">
                <a16:creationId xmlns:a16="http://schemas.microsoft.com/office/drawing/2014/main" id="{45B60297-10C8-4953-B69F-9FDE04140DC1}"/>
              </a:ext>
            </a:extLst>
          </p:cNvPr>
          <p:cNvGrpSpPr/>
          <p:nvPr userDrawn="1"/>
        </p:nvGrpSpPr>
        <p:grpSpPr>
          <a:xfrm>
            <a:off x="1488906" y="2951215"/>
            <a:ext cx="1268397" cy="2245359"/>
            <a:chOff x="1060861" y="2951215"/>
            <a:chExt cx="1268397" cy="2245359"/>
          </a:xfrm>
        </p:grpSpPr>
        <p:grpSp>
          <p:nvGrpSpPr>
            <p:cNvPr id="141" name="Gruppe 140">
              <a:extLst>
                <a:ext uri="{FF2B5EF4-FFF2-40B4-BE49-F238E27FC236}">
                  <a16:creationId xmlns:a16="http://schemas.microsoft.com/office/drawing/2014/main" id="{AA151873-1F92-4B0C-9CD7-912152222F83}"/>
                </a:ext>
              </a:extLst>
            </p:cNvPr>
            <p:cNvGrpSpPr/>
            <p:nvPr userDrawn="1"/>
          </p:nvGrpSpPr>
          <p:grpSpPr>
            <a:xfrm>
              <a:off x="1060861" y="3186509"/>
              <a:ext cx="1268397" cy="2010065"/>
              <a:chOff x="1060861" y="3186509"/>
              <a:chExt cx="1268397" cy="2010065"/>
            </a:xfrm>
          </p:grpSpPr>
          <p:sp>
            <p:nvSpPr>
              <p:cNvPr id="84" name="Frihåndsform: figur 83">
                <a:extLst>
                  <a:ext uri="{FF2B5EF4-FFF2-40B4-BE49-F238E27FC236}">
                    <a16:creationId xmlns:a16="http://schemas.microsoft.com/office/drawing/2014/main" id="{99D7E0B9-7012-4B5B-BD47-95AFD4FA0E3B}"/>
                  </a:ext>
                </a:extLst>
              </p:cNvPr>
              <p:cNvSpPr/>
              <p:nvPr/>
            </p:nvSpPr>
            <p:spPr>
              <a:xfrm>
                <a:off x="106086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a:r>
                  <a:rPr lang="en-GB" sz="1100" b="1" dirty="0">
                    <a:latin typeface="Open Sans" panose="020B0606030504020204" pitchFamily="34" charset="0"/>
                    <a:ea typeface="Open Sans" panose="020B0606030504020204" pitchFamily="34" charset="0"/>
                    <a:cs typeface="Open Sans" panose="020B0606030504020204" pitchFamily="34" charset="0"/>
                  </a:rPr>
                  <a:t>JUSTIS OG KOMMUNAL</a:t>
                </a:r>
                <a:endParaRPr lang="nb-NO" sz="1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uppe 13">
                <a:extLst>
                  <a:ext uri="{FF2B5EF4-FFF2-40B4-BE49-F238E27FC236}">
                    <a16:creationId xmlns:a16="http://schemas.microsoft.com/office/drawing/2014/main" id="{3FC639D4-0698-40E7-93EE-31B19A98866F}"/>
                  </a:ext>
                </a:extLst>
              </p:cNvPr>
              <p:cNvGrpSpPr/>
              <p:nvPr/>
            </p:nvGrpSpPr>
            <p:grpSpPr>
              <a:xfrm>
                <a:off x="1242047" y="3951585"/>
                <a:ext cx="1086540" cy="374502"/>
                <a:chOff x="285158" y="2636796"/>
                <a:chExt cx="1130880" cy="374502"/>
              </a:xfrm>
            </p:grpSpPr>
            <p:sp>
              <p:nvSpPr>
                <p:cNvPr id="21" name="Rektangel 20">
                  <a:extLst>
                    <a:ext uri="{FF2B5EF4-FFF2-40B4-BE49-F238E27FC236}">
                      <a16:creationId xmlns:a16="http://schemas.microsoft.com/office/drawing/2014/main" id="{68B5C03B-36B2-4A85-BC92-97E030BD41B0}"/>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kstSylinder 21">
                  <a:extLst>
                    <a:ext uri="{FF2B5EF4-FFF2-40B4-BE49-F238E27FC236}">
                      <a16:creationId xmlns:a16="http://schemas.microsoft.com/office/drawing/2014/main" id="{64E443A0-1BCA-494F-AC1F-AF453A67D422}"/>
                    </a:ext>
                  </a:extLst>
                </p:cNvPr>
                <p:cNvSpPr txBox="1"/>
                <p:nvPr userDrawn="1"/>
              </p:nvSpPr>
              <p:spPr>
                <a:xfrm>
                  <a:off x="285158"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juridisk</a:t>
                  </a:r>
                </a:p>
              </p:txBody>
            </p:sp>
          </p:grpSp>
          <p:grpSp>
            <p:nvGrpSpPr>
              <p:cNvPr id="15" name="Gruppe 14">
                <a:extLst>
                  <a:ext uri="{FF2B5EF4-FFF2-40B4-BE49-F238E27FC236}">
                    <a16:creationId xmlns:a16="http://schemas.microsoft.com/office/drawing/2014/main" id="{8631CE5B-699B-4F2B-B318-31DC9942586A}"/>
                  </a:ext>
                </a:extLst>
              </p:cNvPr>
              <p:cNvGrpSpPr/>
              <p:nvPr/>
            </p:nvGrpSpPr>
            <p:grpSpPr>
              <a:xfrm>
                <a:off x="1242039" y="4386164"/>
                <a:ext cx="1086540" cy="374502"/>
                <a:chOff x="285158" y="3248783"/>
                <a:chExt cx="1130880" cy="374502"/>
              </a:xfrm>
            </p:grpSpPr>
            <p:sp>
              <p:nvSpPr>
                <p:cNvPr id="19" name="Rektangel 18">
                  <a:extLst>
                    <a:ext uri="{FF2B5EF4-FFF2-40B4-BE49-F238E27FC236}">
                      <a16:creationId xmlns:a16="http://schemas.microsoft.com/office/drawing/2014/main" id="{6A14C2ED-CCF0-4EE5-99CE-D907CE6BC903}"/>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kstSylinder 19">
                  <a:extLst>
                    <a:ext uri="{FF2B5EF4-FFF2-40B4-BE49-F238E27FC236}">
                      <a16:creationId xmlns:a16="http://schemas.microsoft.com/office/drawing/2014/main" id="{09EA5C5C-9D71-44B6-ABEE-25CD34187EE8}"/>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vergemål</a:t>
                  </a:r>
                </a:p>
              </p:txBody>
            </p:sp>
          </p:grpSp>
          <p:grpSp>
            <p:nvGrpSpPr>
              <p:cNvPr id="16" name="Gruppe 15">
                <a:extLst>
                  <a:ext uri="{FF2B5EF4-FFF2-40B4-BE49-F238E27FC236}">
                    <a16:creationId xmlns:a16="http://schemas.microsoft.com/office/drawing/2014/main" id="{EC40A4FF-442A-42B6-A7EF-7680F71B93D8}"/>
                  </a:ext>
                </a:extLst>
              </p:cNvPr>
              <p:cNvGrpSpPr/>
              <p:nvPr/>
            </p:nvGrpSpPr>
            <p:grpSpPr>
              <a:xfrm>
                <a:off x="1242047" y="4822072"/>
                <a:ext cx="1086532" cy="374502"/>
                <a:chOff x="285158" y="3860771"/>
                <a:chExt cx="1130880" cy="374502"/>
              </a:xfrm>
            </p:grpSpPr>
            <p:sp>
              <p:nvSpPr>
                <p:cNvPr id="17" name="Rektangel 16">
                  <a:extLst>
                    <a:ext uri="{FF2B5EF4-FFF2-40B4-BE49-F238E27FC236}">
                      <a16:creationId xmlns:a16="http://schemas.microsoft.com/office/drawing/2014/main" id="{FD08B21F-9F14-4272-96D2-173BD66C7751}"/>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kstSylinder 17">
                  <a:extLst>
                    <a:ext uri="{FF2B5EF4-FFF2-40B4-BE49-F238E27FC236}">
                      <a16:creationId xmlns:a16="http://schemas.microsoft.com/office/drawing/2014/main" id="{C2A78EB1-E99C-4562-82BB-D78F8AC4487F}"/>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plan</a:t>
                  </a:r>
                </a:p>
              </p:txBody>
            </p:sp>
          </p:grpSp>
          <p:cxnSp>
            <p:nvCxnSpPr>
              <p:cNvPr id="120" name="Rett linje 119">
                <a:extLst>
                  <a:ext uri="{FF2B5EF4-FFF2-40B4-BE49-F238E27FC236}">
                    <a16:creationId xmlns:a16="http://schemas.microsoft.com/office/drawing/2014/main" id="{4B5C2470-ECE0-4F2D-B95D-2F7C15CE1685}"/>
                  </a:ext>
                </a:extLst>
              </p:cNvPr>
              <p:cNvCxnSpPr>
                <a:cxnSpLocks/>
              </p:cNvCxnSpPr>
              <p:nvPr/>
            </p:nvCxnSpPr>
            <p:spPr>
              <a:xfrm>
                <a:off x="1070797" y="3814357"/>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25C33EB2-2C71-492B-B260-B62EC074209B}"/>
                  </a:ext>
                </a:extLst>
              </p:cNvPr>
              <p:cNvCxnSpPr>
                <a:cxnSpLocks/>
              </p:cNvCxnSpPr>
              <p:nvPr/>
            </p:nvCxnSpPr>
            <p:spPr>
              <a:xfrm flipH="1">
                <a:off x="1070797" y="4150172"/>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6CDFD965-D25D-4468-9BE1-4A5D60294CD7}"/>
                  </a:ext>
                </a:extLst>
              </p:cNvPr>
              <p:cNvCxnSpPr>
                <a:cxnSpLocks/>
              </p:cNvCxnSpPr>
              <p:nvPr/>
            </p:nvCxnSpPr>
            <p:spPr>
              <a:xfrm flipH="1">
                <a:off x="1070797" y="4568816"/>
                <a:ext cx="1700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3" name="Rett linje 132">
              <a:extLst>
                <a:ext uri="{FF2B5EF4-FFF2-40B4-BE49-F238E27FC236}">
                  <a16:creationId xmlns:a16="http://schemas.microsoft.com/office/drawing/2014/main" id="{E45448D3-A2EE-479E-A434-5EDF243542F5}"/>
                </a:ext>
              </a:extLst>
            </p:cNvPr>
            <p:cNvCxnSpPr/>
            <p:nvPr/>
          </p:nvCxnSpPr>
          <p:spPr>
            <a:xfrm flipV="1">
              <a:off x="167278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uppe 142">
            <a:extLst>
              <a:ext uri="{FF2B5EF4-FFF2-40B4-BE49-F238E27FC236}">
                <a16:creationId xmlns:a16="http://schemas.microsoft.com/office/drawing/2014/main" id="{9A880F69-6D34-4B21-B2E8-36CBF7D2E57B}"/>
              </a:ext>
            </a:extLst>
          </p:cNvPr>
          <p:cNvGrpSpPr/>
          <p:nvPr userDrawn="1"/>
        </p:nvGrpSpPr>
        <p:grpSpPr>
          <a:xfrm>
            <a:off x="2873151" y="2944190"/>
            <a:ext cx="1268397" cy="1806206"/>
            <a:chOff x="2595622" y="2951215"/>
            <a:chExt cx="1268397" cy="1806206"/>
          </a:xfrm>
        </p:grpSpPr>
        <p:sp>
          <p:nvSpPr>
            <p:cNvPr id="85" name="Frihåndsform: figur 84">
              <a:extLst>
                <a:ext uri="{FF2B5EF4-FFF2-40B4-BE49-F238E27FC236}">
                  <a16:creationId xmlns:a16="http://schemas.microsoft.com/office/drawing/2014/main" id="{A21D8405-99B9-4FCD-95D6-5968E3DFCD70}"/>
                </a:ext>
              </a:extLst>
            </p:cNvPr>
            <p:cNvSpPr/>
            <p:nvPr/>
          </p:nvSpPr>
          <p:spPr>
            <a:xfrm>
              <a:off x="2595622"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latin typeface="+mn-lt"/>
                </a:rPr>
                <a:t>HELSE OG SOSIAL</a:t>
              </a:r>
              <a:endParaRPr lang="nb-NO" sz="1100" dirty="0">
                <a:latin typeface="+mn-lt"/>
                <a:ea typeface="Open Sans SemiBold" panose="020B0706030804020204" pitchFamily="34" charset="0"/>
                <a:cs typeface="Open Sans SemiBold" panose="020B0706030804020204" pitchFamily="34" charset="0"/>
              </a:endParaRPr>
            </a:p>
          </p:txBody>
        </p:sp>
        <p:grpSp>
          <p:nvGrpSpPr>
            <p:cNvPr id="25" name="Gruppe 24">
              <a:extLst>
                <a:ext uri="{FF2B5EF4-FFF2-40B4-BE49-F238E27FC236}">
                  <a16:creationId xmlns:a16="http://schemas.microsoft.com/office/drawing/2014/main" id="{1C575C4C-F720-46EF-81BE-9A254A1BAE7F}"/>
                </a:ext>
              </a:extLst>
            </p:cNvPr>
            <p:cNvGrpSpPr/>
            <p:nvPr/>
          </p:nvGrpSpPr>
          <p:grpSpPr>
            <a:xfrm>
              <a:off x="2766203" y="3944597"/>
              <a:ext cx="1097815" cy="381490"/>
              <a:chOff x="1642371" y="2629808"/>
              <a:chExt cx="1142033" cy="381490"/>
            </a:xfrm>
          </p:grpSpPr>
          <p:sp>
            <p:nvSpPr>
              <p:cNvPr id="29" name="Rektangel 28">
                <a:extLst>
                  <a:ext uri="{FF2B5EF4-FFF2-40B4-BE49-F238E27FC236}">
                    <a16:creationId xmlns:a16="http://schemas.microsoft.com/office/drawing/2014/main" id="{84CF093A-A2D2-45B7-8FE9-5151FA04C3F6}"/>
                  </a:ext>
                </a:extLst>
              </p:cNvPr>
              <p:cNvSpPr/>
              <p:nvPr userDrawn="1"/>
            </p:nvSpPr>
            <p:spPr>
              <a:xfrm>
                <a:off x="1653524"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kstSylinder 29">
                <a:extLst>
                  <a:ext uri="{FF2B5EF4-FFF2-40B4-BE49-F238E27FC236}">
                    <a16:creationId xmlns:a16="http://schemas.microsoft.com/office/drawing/2014/main" id="{C0EB11DD-07A1-4CA5-9B48-1D0169C9CCB0}"/>
                  </a:ext>
                </a:extLst>
              </p:cNvPr>
              <p:cNvSpPr txBox="1"/>
              <p:nvPr userDrawn="1"/>
            </p:nvSpPr>
            <p:spPr>
              <a:xfrm>
                <a:off x="1642371" y="2629808"/>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sosial og velferd</a:t>
                </a:r>
              </a:p>
            </p:txBody>
          </p:sp>
        </p:grpSp>
        <p:grpSp>
          <p:nvGrpSpPr>
            <p:cNvPr id="26" name="Gruppe 25">
              <a:extLst>
                <a:ext uri="{FF2B5EF4-FFF2-40B4-BE49-F238E27FC236}">
                  <a16:creationId xmlns:a16="http://schemas.microsoft.com/office/drawing/2014/main" id="{C2EFA962-3C91-4775-9E5D-B7E41DE2FC2F}"/>
                </a:ext>
              </a:extLst>
            </p:cNvPr>
            <p:cNvGrpSpPr/>
            <p:nvPr/>
          </p:nvGrpSpPr>
          <p:grpSpPr>
            <a:xfrm>
              <a:off x="2783194" y="4382919"/>
              <a:ext cx="1080825" cy="374502"/>
              <a:chOff x="1653524" y="3248783"/>
              <a:chExt cx="1130880" cy="374502"/>
            </a:xfrm>
          </p:grpSpPr>
          <p:sp>
            <p:nvSpPr>
              <p:cNvPr id="27" name="Rektangel 26">
                <a:extLst>
                  <a:ext uri="{FF2B5EF4-FFF2-40B4-BE49-F238E27FC236}">
                    <a16:creationId xmlns:a16="http://schemas.microsoft.com/office/drawing/2014/main" id="{A4C2B1FA-D8A3-4052-A155-CE35316BA17A}"/>
                  </a:ext>
                </a:extLst>
              </p:cNvPr>
              <p:cNvSpPr/>
              <p:nvPr userDrawn="1"/>
            </p:nvSpPr>
            <p:spPr>
              <a:xfrm>
                <a:off x="1653524"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kstSylinder 27">
                <a:extLst>
                  <a:ext uri="{FF2B5EF4-FFF2-40B4-BE49-F238E27FC236}">
                    <a16:creationId xmlns:a16="http://schemas.microsoft.com/office/drawing/2014/main" id="{D425CF51-24B2-4452-8272-15BF8A93321A}"/>
                  </a:ext>
                </a:extLst>
              </p:cNvPr>
              <p:cNvSpPr txBox="1"/>
              <p:nvPr userDrawn="1"/>
            </p:nvSpPr>
            <p:spPr>
              <a:xfrm>
                <a:off x="165352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spesialist-</a:t>
                </a:r>
                <a:br>
                  <a:rPr lang="en-GB" sz="900" b="1" kern="1200" dirty="0">
                    <a:solidFill>
                      <a:schemeClr val="lt1"/>
                    </a:solidFill>
                    <a:latin typeface="+mn-lt"/>
                    <a:ea typeface="+mn-ea"/>
                    <a:cs typeface="+mn-cs"/>
                  </a:rPr>
                </a:br>
                <a:r>
                  <a:rPr lang="en-GB" sz="900" b="1" kern="1200" dirty="0">
                    <a:solidFill>
                      <a:schemeClr val="lt1"/>
                    </a:solidFill>
                    <a:latin typeface="+mn-lt"/>
                    <a:ea typeface="+mn-ea"/>
                    <a:cs typeface="+mn-cs"/>
                  </a:rPr>
                  <a:t>helsetjenester</a:t>
                </a:r>
                <a:endParaRPr lang="nb-NO" sz="900" b="1" kern="1200" dirty="0">
                  <a:solidFill>
                    <a:schemeClr val="lt1"/>
                  </a:solidFill>
                  <a:latin typeface="+mn-lt"/>
                  <a:ea typeface="+mn-ea"/>
                  <a:cs typeface="+mn-cs"/>
                </a:endParaRPr>
              </a:p>
            </p:txBody>
          </p:sp>
        </p:grpSp>
        <p:cxnSp>
          <p:nvCxnSpPr>
            <p:cNvPr id="118" name="Rett linje 117">
              <a:extLst>
                <a:ext uri="{FF2B5EF4-FFF2-40B4-BE49-F238E27FC236}">
                  <a16:creationId xmlns:a16="http://schemas.microsoft.com/office/drawing/2014/main" id="{1C5D21DF-7958-41AA-9013-69D1CC2835F9}"/>
                </a:ext>
              </a:extLst>
            </p:cNvPr>
            <p:cNvCxnSpPr>
              <a:cxnSpLocks/>
            </p:cNvCxnSpPr>
            <p:nvPr/>
          </p:nvCxnSpPr>
          <p:spPr>
            <a:xfrm flipH="1">
              <a:off x="2608322" y="415149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Rett linje 118">
              <a:extLst>
                <a:ext uri="{FF2B5EF4-FFF2-40B4-BE49-F238E27FC236}">
                  <a16:creationId xmlns:a16="http://schemas.microsoft.com/office/drawing/2014/main" id="{58BD1B5C-4C31-4C5E-95A7-EE1F90FDA0A8}"/>
                </a:ext>
              </a:extLst>
            </p:cNvPr>
            <p:cNvCxnSpPr>
              <a:cxnSpLocks/>
            </p:cNvCxnSpPr>
            <p:nvPr/>
          </p:nvCxnSpPr>
          <p:spPr>
            <a:xfrm flipH="1">
              <a:off x="2608322" y="457989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Rett linje 134">
              <a:extLst>
                <a:ext uri="{FF2B5EF4-FFF2-40B4-BE49-F238E27FC236}">
                  <a16:creationId xmlns:a16="http://schemas.microsoft.com/office/drawing/2014/main" id="{7E11723F-FE0C-4575-8219-8506180039F3}"/>
                </a:ext>
              </a:extLst>
            </p:cNvPr>
            <p:cNvCxnSpPr/>
            <p:nvPr/>
          </p:nvCxnSpPr>
          <p:spPr>
            <a:xfrm flipV="1">
              <a:off x="3233625"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uppe 143">
            <a:extLst>
              <a:ext uri="{FF2B5EF4-FFF2-40B4-BE49-F238E27FC236}">
                <a16:creationId xmlns:a16="http://schemas.microsoft.com/office/drawing/2014/main" id="{CAA3EEA9-5D98-47EB-A10D-C97E1CB1AA0C}"/>
              </a:ext>
            </a:extLst>
          </p:cNvPr>
          <p:cNvGrpSpPr/>
          <p:nvPr userDrawn="1"/>
        </p:nvGrpSpPr>
        <p:grpSpPr>
          <a:xfrm>
            <a:off x="9808197" y="2951215"/>
            <a:ext cx="1268397" cy="2236602"/>
            <a:chOff x="4130383" y="2951215"/>
            <a:chExt cx="1268397" cy="2236602"/>
          </a:xfrm>
        </p:grpSpPr>
        <p:sp>
          <p:nvSpPr>
            <p:cNvPr id="86" name="Frihåndsform: figur 85">
              <a:extLst>
                <a:ext uri="{FF2B5EF4-FFF2-40B4-BE49-F238E27FC236}">
                  <a16:creationId xmlns:a16="http://schemas.microsoft.com/office/drawing/2014/main" id="{8C0D000C-1464-4199-A7F0-3533B6A396C5}"/>
                </a:ext>
              </a:extLst>
            </p:cNvPr>
            <p:cNvSpPr/>
            <p:nvPr/>
          </p:nvSpPr>
          <p:spPr>
            <a:xfrm>
              <a:off x="413038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OPPVEKST OG BARNEVERN</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34" name="Gruppe 33">
              <a:extLst>
                <a:ext uri="{FF2B5EF4-FFF2-40B4-BE49-F238E27FC236}">
                  <a16:creationId xmlns:a16="http://schemas.microsoft.com/office/drawing/2014/main" id="{9F3375D5-0655-4160-AB53-F630AD786A5A}"/>
                </a:ext>
              </a:extLst>
            </p:cNvPr>
            <p:cNvGrpSpPr/>
            <p:nvPr/>
          </p:nvGrpSpPr>
          <p:grpSpPr>
            <a:xfrm>
              <a:off x="4310446" y="3951585"/>
              <a:ext cx="1088334" cy="374502"/>
              <a:chOff x="3021890" y="2636796"/>
              <a:chExt cx="1130880" cy="374502"/>
            </a:xfrm>
          </p:grpSpPr>
          <p:sp>
            <p:nvSpPr>
              <p:cNvPr id="41" name="Rektangel 40">
                <a:extLst>
                  <a:ext uri="{FF2B5EF4-FFF2-40B4-BE49-F238E27FC236}">
                    <a16:creationId xmlns:a16="http://schemas.microsoft.com/office/drawing/2014/main" id="{E9B5FA2F-13CD-43A9-B708-97C8D2130059}"/>
                  </a:ext>
                </a:extLst>
              </p:cNvPr>
              <p:cNvSpPr/>
              <p:nvPr userDrawn="1"/>
            </p:nvSpPr>
            <p:spPr>
              <a:xfrm>
                <a:off x="3021890"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TekstSylinder 41">
                <a:extLst>
                  <a:ext uri="{FF2B5EF4-FFF2-40B4-BE49-F238E27FC236}">
                    <a16:creationId xmlns:a16="http://schemas.microsoft.com/office/drawing/2014/main" id="{7BE25B49-A508-44F1-BF9B-F6C37A6DBEDE}"/>
                  </a:ext>
                </a:extLst>
              </p:cNvPr>
              <p:cNvSpPr txBox="1"/>
              <p:nvPr userDrawn="1"/>
            </p:nvSpPr>
            <p:spPr>
              <a:xfrm>
                <a:off x="3021890"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skole</a:t>
                </a:r>
              </a:p>
            </p:txBody>
          </p:sp>
        </p:grpSp>
        <p:grpSp>
          <p:nvGrpSpPr>
            <p:cNvPr id="35" name="Gruppe 34">
              <a:extLst>
                <a:ext uri="{FF2B5EF4-FFF2-40B4-BE49-F238E27FC236}">
                  <a16:creationId xmlns:a16="http://schemas.microsoft.com/office/drawing/2014/main" id="{24CF45F5-8584-4EC3-9CB6-9A2FCC6FD357}"/>
                </a:ext>
              </a:extLst>
            </p:cNvPr>
            <p:cNvGrpSpPr/>
            <p:nvPr/>
          </p:nvGrpSpPr>
          <p:grpSpPr>
            <a:xfrm>
              <a:off x="4320877" y="4386164"/>
              <a:ext cx="1075466" cy="374502"/>
              <a:chOff x="3021890" y="3248783"/>
              <a:chExt cx="1130880" cy="374502"/>
            </a:xfrm>
          </p:grpSpPr>
          <p:sp>
            <p:nvSpPr>
              <p:cNvPr id="39" name="Rektangel 38">
                <a:extLst>
                  <a:ext uri="{FF2B5EF4-FFF2-40B4-BE49-F238E27FC236}">
                    <a16:creationId xmlns:a16="http://schemas.microsoft.com/office/drawing/2014/main" id="{113F81FC-6F27-4508-A1C4-721C0001E237}"/>
                  </a:ext>
                </a:extLst>
              </p:cNvPr>
              <p:cNvSpPr/>
              <p:nvPr userDrawn="1"/>
            </p:nvSpPr>
            <p:spPr>
              <a:xfrm>
                <a:off x="3021890"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kstSylinder 39">
                <a:extLst>
                  <a:ext uri="{FF2B5EF4-FFF2-40B4-BE49-F238E27FC236}">
                    <a16:creationId xmlns:a16="http://schemas.microsoft.com/office/drawing/2014/main" id="{22A933F3-2F64-4375-9225-0689C935A2BD}"/>
                  </a:ext>
                </a:extLst>
              </p:cNvPr>
              <p:cNvSpPr txBox="1"/>
              <p:nvPr userDrawn="1"/>
            </p:nvSpPr>
            <p:spPr>
              <a:xfrm>
                <a:off x="3021890"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barnehage</a:t>
                </a:r>
                <a:endParaRPr lang="nb-NO" sz="900" b="1" kern="1200" dirty="0"/>
              </a:p>
            </p:txBody>
          </p:sp>
        </p:grpSp>
        <p:grpSp>
          <p:nvGrpSpPr>
            <p:cNvPr id="36" name="Gruppe 35">
              <a:extLst>
                <a:ext uri="{FF2B5EF4-FFF2-40B4-BE49-F238E27FC236}">
                  <a16:creationId xmlns:a16="http://schemas.microsoft.com/office/drawing/2014/main" id="{7D8636CE-05B2-4A19-AA32-1872D915EA8F}"/>
                </a:ext>
              </a:extLst>
            </p:cNvPr>
            <p:cNvGrpSpPr/>
            <p:nvPr/>
          </p:nvGrpSpPr>
          <p:grpSpPr>
            <a:xfrm>
              <a:off x="4323204" y="4813315"/>
              <a:ext cx="1073139" cy="374502"/>
              <a:chOff x="3021890" y="3860771"/>
              <a:chExt cx="1130880" cy="374502"/>
            </a:xfrm>
          </p:grpSpPr>
          <p:sp>
            <p:nvSpPr>
              <p:cNvPr id="37" name="Rektangel 36">
                <a:extLst>
                  <a:ext uri="{FF2B5EF4-FFF2-40B4-BE49-F238E27FC236}">
                    <a16:creationId xmlns:a16="http://schemas.microsoft.com/office/drawing/2014/main" id="{7219CD6A-6191-49E4-B11E-5402B30866AB}"/>
                  </a:ext>
                </a:extLst>
              </p:cNvPr>
              <p:cNvSpPr/>
              <p:nvPr userDrawn="1"/>
            </p:nvSpPr>
            <p:spPr>
              <a:xfrm>
                <a:off x="3021890"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TekstSylinder 37">
                <a:extLst>
                  <a:ext uri="{FF2B5EF4-FFF2-40B4-BE49-F238E27FC236}">
                    <a16:creationId xmlns:a16="http://schemas.microsoft.com/office/drawing/2014/main" id="{EB86A631-9500-47DE-8FCC-666876D252E8}"/>
                  </a:ext>
                </a:extLst>
              </p:cNvPr>
              <p:cNvSpPr txBox="1"/>
              <p:nvPr userDrawn="1"/>
            </p:nvSpPr>
            <p:spPr>
              <a:xfrm>
                <a:off x="3021890"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barnevern og familievern</a:t>
                </a:r>
                <a:endParaRPr lang="nb-NO" sz="900" b="1" kern="1200" dirty="0">
                  <a:solidFill>
                    <a:schemeClr val="lt1"/>
                  </a:solidFill>
                  <a:latin typeface="+mn-lt"/>
                  <a:ea typeface="+mn-ea"/>
                  <a:cs typeface="+mn-cs"/>
                </a:endParaRPr>
              </a:p>
            </p:txBody>
          </p:sp>
        </p:grpSp>
        <p:cxnSp>
          <p:nvCxnSpPr>
            <p:cNvPr id="111" name="Rett linje 110">
              <a:extLst>
                <a:ext uri="{FF2B5EF4-FFF2-40B4-BE49-F238E27FC236}">
                  <a16:creationId xmlns:a16="http://schemas.microsoft.com/office/drawing/2014/main" id="{4B9FAC8E-FFFD-40B5-B41E-CD2439F2CAC1}"/>
                </a:ext>
              </a:extLst>
            </p:cNvPr>
            <p:cNvCxnSpPr>
              <a:cxnSpLocks/>
            </p:cNvCxnSpPr>
            <p:nvPr/>
          </p:nvCxnSpPr>
          <p:spPr>
            <a:xfrm>
              <a:off x="4139909" y="3807774"/>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Rett linje 111">
              <a:extLst>
                <a:ext uri="{FF2B5EF4-FFF2-40B4-BE49-F238E27FC236}">
                  <a16:creationId xmlns:a16="http://schemas.microsoft.com/office/drawing/2014/main" id="{827202D0-7EEC-4EF7-BC91-8EB350D63D7D}"/>
                </a:ext>
              </a:extLst>
            </p:cNvPr>
            <p:cNvCxnSpPr>
              <a:cxnSpLocks/>
            </p:cNvCxnSpPr>
            <p:nvPr/>
          </p:nvCxnSpPr>
          <p:spPr>
            <a:xfrm flipH="1">
              <a:off x="4139909" y="414358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Rett linje 112">
              <a:extLst>
                <a:ext uri="{FF2B5EF4-FFF2-40B4-BE49-F238E27FC236}">
                  <a16:creationId xmlns:a16="http://schemas.microsoft.com/office/drawing/2014/main" id="{FC971D9C-F27F-408B-B42B-84A4D61B96B7}"/>
                </a:ext>
              </a:extLst>
            </p:cNvPr>
            <p:cNvCxnSpPr>
              <a:cxnSpLocks/>
            </p:cNvCxnSpPr>
            <p:nvPr/>
          </p:nvCxnSpPr>
          <p:spPr>
            <a:xfrm flipH="1">
              <a:off x="4139909" y="4562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Rett linje 113">
              <a:extLst>
                <a:ext uri="{FF2B5EF4-FFF2-40B4-BE49-F238E27FC236}">
                  <a16:creationId xmlns:a16="http://schemas.microsoft.com/office/drawing/2014/main" id="{92238850-CBDB-44BE-9718-3A23F0692043}"/>
                </a:ext>
              </a:extLst>
            </p:cNvPr>
            <p:cNvCxnSpPr>
              <a:cxnSpLocks/>
            </p:cNvCxnSpPr>
            <p:nvPr/>
          </p:nvCxnSpPr>
          <p:spPr>
            <a:xfrm flipH="1">
              <a:off x="413990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Rett linje 135">
              <a:extLst>
                <a:ext uri="{FF2B5EF4-FFF2-40B4-BE49-F238E27FC236}">
                  <a16:creationId xmlns:a16="http://schemas.microsoft.com/office/drawing/2014/main" id="{6798F810-268C-4BAE-808F-E65F02498B42}"/>
                </a:ext>
              </a:extLst>
            </p:cNvPr>
            <p:cNvCxnSpPr/>
            <p:nvPr/>
          </p:nvCxnSpPr>
          <p:spPr>
            <a:xfrm flipV="1">
              <a:off x="4742458"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uppe 144">
            <a:extLst>
              <a:ext uri="{FF2B5EF4-FFF2-40B4-BE49-F238E27FC236}">
                <a16:creationId xmlns:a16="http://schemas.microsoft.com/office/drawing/2014/main" id="{28855B7B-A619-4A86-82CC-A121CB5CF261}"/>
              </a:ext>
            </a:extLst>
          </p:cNvPr>
          <p:cNvGrpSpPr/>
          <p:nvPr userDrawn="1"/>
        </p:nvGrpSpPr>
        <p:grpSpPr>
          <a:xfrm>
            <a:off x="8429995" y="2951215"/>
            <a:ext cx="1268398" cy="2660063"/>
            <a:chOff x="5665144" y="2951215"/>
            <a:chExt cx="1268398" cy="2660063"/>
          </a:xfrm>
        </p:grpSpPr>
        <p:sp>
          <p:nvSpPr>
            <p:cNvPr id="87" name="Frihåndsform: figur 86">
              <a:extLst>
                <a:ext uri="{FF2B5EF4-FFF2-40B4-BE49-F238E27FC236}">
                  <a16:creationId xmlns:a16="http://schemas.microsoft.com/office/drawing/2014/main" id="{9CD7B1E1-8071-4F38-8264-3BDE8841B6DB}"/>
                </a:ext>
              </a:extLst>
            </p:cNvPr>
            <p:cNvSpPr/>
            <p:nvPr/>
          </p:nvSpPr>
          <p:spPr>
            <a:xfrm>
              <a:off x="5665144"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MILJØ</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45" name="Gruppe 44">
              <a:extLst>
                <a:ext uri="{FF2B5EF4-FFF2-40B4-BE49-F238E27FC236}">
                  <a16:creationId xmlns:a16="http://schemas.microsoft.com/office/drawing/2014/main" id="{0A39FF34-4833-44CA-81C7-1DE05BD002E5}"/>
                </a:ext>
              </a:extLst>
            </p:cNvPr>
            <p:cNvGrpSpPr/>
            <p:nvPr/>
          </p:nvGrpSpPr>
          <p:grpSpPr>
            <a:xfrm>
              <a:off x="5844681" y="3951585"/>
              <a:ext cx="1088860" cy="374502"/>
              <a:chOff x="4390256" y="2636796"/>
              <a:chExt cx="1130880" cy="374502"/>
            </a:xfrm>
          </p:grpSpPr>
          <p:sp>
            <p:nvSpPr>
              <p:cNvPr id="49" name="Rektangel 48">
                <a:extLst>
                  <a:ext uri="{FF2B5EF4-FFF2-40B4-BE49-F238E27FC236}">
                    <a16:creationId xmlns:a16="http://schemas.microsoft.com/office/drawing/2014/main" id="{51BA38A6-CB9C-4A37-B245-E07C5270074C}"/>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kstSylinder 49">
                <a:extLst>
                  <a:ext uri="{FF2B5EF4-FFF2-40B4-BE49-F238E27FC236}">
                    <a16:creationId xmlns:a16="http://schemas.microsoft.com/office/drawing/2014/main" id="{57DF9790-CE76-4828-ABBB-AD794461F06F}"/>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forurensing</a:t>
                </a:r>
                <a:endParaRPr lang="nb-NO" sz="900" b="1" kern="1200" dirty="0">
                  <a:solidFill>
                    <a:schemeClr val="lt1"/>
                  </a:solidFill>
                  <a:latin typeface="+mn-lt"/>
                  <a:ea typeface="+mn-ea"/>
                  <a:cs typeface="+mn-cs"/>
                </a:endParaRPr>
              </a:p>
            </p:txBody>
          </p:sp>
        </p:grpSp>
        <p:grpSp>
          <p:nvGrpSpPr>
            <p:cNvPr id="46" name="Gruppe 45">
              <a:extLst>
                <a:ext uri="{FF2B5EF4-FFF2-40B4-BE49-F238E27FC236}">
                  <a16:creationId xmlns:a16="http://schemas.microsoft.com/office/drawing/2014/main" id="{4AB61D7C-8973-4F4D-B457-7FC686F5E6A3}"/>
                </a:ext>
              </a:extLst>
            </p:cNvPr>
            <p:cNvGrpSpPr/>
            <p:nvPr/>
          </p:nvGrpSpPr>
          <p:grpSpPr>
            <a:xfrm>
              <a:off x="5844681" y="4379982"/>
              <a:ext cx="1088861" cy="374502"/>
              <a:chOff x="4390256" y="3248783"/>
              <a:chExt cx="1130881" cy="374502"/>
            </a:xfrm>
          </p:grpSpPr>
          <p:sp>
            <p:nvSpPr>
              <p:cNvPr id="47" name="Rektangel 46">
                <a:extLst>
                  <a:ext uri="{FF2B5EF4-FFF2-40B4-BE49-F238E27FC236}">
                    <a16:creationId xmlns:a16="http://schemas.microsoft.com/office/drawing/2014/main" id="{ED240E55-65EF-40B4-92F3-74807446A603}"/>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ekstSylinder 47">
                <a:extLst>
                  <a:ext uri="{FF2B5EF4-FFF2-40B4-BE49-F238E27FC236}">
                    <a16:creationId xmlns:a16="http://schemas.microsoft.com/office/drawing/2014/main" id="{1FE686AC-53C1-44B8-A617-647CD9478195}"/>
                  </a:ext>
                </a:extLst>
              </p:cNvPr>
              <p:cNvSpPr txBox="1"/>
              <p:nvPr userDrawn="1"/>
            </p:nvSpPr>
            <p:spPr>
              <a:xfrm>
                <a:off x="4390257"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US" sz="900" b="1" kern="1200" dirty="0">
                    <a:solidFill>
                      <a:schemeClr val="lt1"/>
                    </a:solidFill>
                    <a:effectLst/>
                    <a:latin typeface="+mn-lt"/>
                    <a:ea typeface="+mn-ea"/>
                    <a:cs typeface="+mn-cs"/>
                  </a:rPr>
                  <a:t>vilt og motorferdsel</a:t>
                </a:r>
                <a:endParaRPr lang="nb-NO" sz="900" b="1" kern="1200" dirty="0">
                  <a:solidFill>
                    <a:schemeClr val="lt1"/>
                  </a:solidFill>
                  <a:latin typeface="+mn-lt"/>
                  <a:ea typeface="+mn-ea"/>
                  <a:cs typeface="+mn-cs"/>
                </a:endParaRPr>
              </a:p>
            </p:txBody>
          </p:sp>
        </p:grpSp>
        <p:grpSp>
          <p:nvGrpSpPr>
            <p:cNvPr id="68" name="Gruppe 67">
              <a:extLst>
                <a:ext uri="{FF2B5EF4-FFF2-40B4-BE49-F238E27FC236}">
                  <a16:creationId xmlns:a16="http://schemas.microsoft.com/office/drawing/2014/main" id="{981F2B97-0676-476B-9A28-316B41C57A94}"/>
                </a:ext>
              </a:extLst>
            </p:cNvPr>
            <p:cNvGrpSpPr/>
            <p:nvPr/>
          </p:nvGrpSpPr>
          <p:grpSpPr>
            <a:xfrm>
              <a:off x="5844681" y="4808379"/>
              <a:ext cx="1088860" cy="374502"/>
              <a:chOff x="4390256" y="2636796"/>
              <a:chExt cx="1130880" cy="374502"/>
            </a:xfrm>
          </p:grpSpPr>
          <p:sp>
            <p:nvSpPr>
              <p:cNvPr id="72" name="Rektangel 71">
                <a:extLst>
                  <a:ext uri="{FF2B5EF4-FFF2-40B4-BE49-F238E27FC236}">
                    <a16:creationId xmlns:a16="http://schemas.microsoft.com/office/drawing/2014/main" id="{103C6B28-6CC7-4117-AB14-F8002FA1FC4A}"/>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ekstSylinder 72">
                <a:extLst>
                  <a:ext uri="{FF2B5EF4-FFF2-40B4-BE49-F238E27FC236}">
                    <a16:creationId xmlns:a16="http://schemas.microsoft.com/office/drawing/2014/main" id="{40D2104E-7E41-4281-A57D-2BAC25F82765}"/>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fisk og vann</a:t>
                </a:r>
                <a:endParaRPr lang="nb-NO" sz="900" b="1" kern="1200" dirty="0">
                  <a:solidFill>
                    <a:schemeClr val="lt1"/>
                  </a:solidFill>
                  <a:latin typeface="+mn-lt"/>
                  <a:ea typeface="+mn-ea"/>
                  <a:cs typeface="+mn-cs"/>
                </a:endParaRPr>
              </a:p>
            </p:txBody>
          </p:sp>
        </p:grpSp>
        <p:grpSp>
          <p:nvGrpSpPr>
            <p:cNvPr id="69" name="Gruppe 68">
              <a:extLst>
                <a:ext uri="{FF2B5EF4-FFF2-40B4-BE49-F238E27FC236}">
                  <a16:creationId xmlns:a16="http://schemas.microsoft.com/office/drawing/2014/main" id="{E5AE7780-0F85-487E-BADF-D7874C43071D}"/>
                </a:ext>
              </a:extLst>
            </p:cNvPr>
            <p:cNvGrpSpPr/>
            <p:nvPr/>
          </p:nvGrpSpPr>
          <p:grpSpPr>
            <a:xfrm>
              <a:off x="5829003" y="5236776"/>
              <a:ext cx="1104538" cy="374502"/>
              <a:chOff x="4373973" y="3248783"/>
              <a:chExt cx="1147163" cy="374502"/>
            </a:xfrm>
          </p:grpSpPr>
          <p:sp>
            <p:nvSpPr>
              <p:cNvPr id="70" name="Rektangel 69">
                <a:extLst>
                  <a:ext uri="{FF2B5EF4-FFF2-40B4-BE49-F238E27FC236}">
                    <a16:creationId xmlns:a16="http://schemas.microsoft.com/office/drawing/2014/main" id="{4999A756-0BE4-4D61-9F8E-0B3BC4AB4E00}"/>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TekstSylinder 70">
                <a:extLst>
                  <a:ext uri="{FF2B5EF4-FFF2-40B4-BE49-F238E27FC236}">
                    <a16:creationId xmlns:a16="http://schemas.microsoft.com/office/drawing/2014/main" id="{178EEA70-A5A7-4A1C-A427-36B8BF94283F}"/>
                  </a:ext>
                </a:extLst>
              </p:cNvPr>
              <p:cNvSpPr txBox="1"/>
              <p:nvPr userDrawn="1"/>
            </p:nvSpPr>
            <p:spPr>
              <a:xfrm>
                <a:off x="4373973"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GB" sz="900" b="1" kern="1200" dirty="0">
                    <a:solidFill>
                      <a:schemeClr val="lt1"/>
                    </a:solidFill>
                    <a:latin typeface="+mn-lt"/>
                    <a:ea typeface="+mn-ea"/>
                    <a:cs typeface="+mn-cs"/>
                  </a:rPr>
                  <a:t>naturvern</a:t>
                </a:r>
                <a:endParaRPr lang="nb-NO" sz="900" b="1" kern="1200" dirty="0">
                  <a:solidFill>
                    <a:schemeClr val="lt1"/>
                  </a:solidFill>
                  <a:latin typeface="+mn-lt"/>
                  <a:ea typeface="+mn-ea"/>
                  <a:cs typeface="+mn-cs"/>
                </a:endParaRPr>
              </a:p>
            </p:txBody>
          </p:sp>
        </p:grpSp>
        <p:cxnSp>
          <p:nvCxnSpPr>
            <p:cNvPr id="98" name="Rett linje 97">
              <a:extLst>
                <a:ext uri="{FF2B5EF4-FFF2-40B4-BE49-F238E27FC236}">
                  <a16:creationId xmlns:a16="http://schemas.microsoft.com/office/drawing/2014/main" id="{87D9655B-70DB-4B69-8999-FE8B7A99D607}"/>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F3BC3158-6CDD-4FFF-90AA-D2592CCB92EF}"/>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8ECDE46-8DAB-4EC8-AFA3-E7A38D1CEA4B}"/>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Rett linje 102">
              <a:extLst>
                <a:ext uri="{FF2B5EF4-FFF2-40B4-BE49-F238E27FC236}">
                  <a16:creationId xmlns:a16="http://schemas.microsoft.com/office/drawing/2014/main" id="{7C6DFE02-2D80-4431-8BEE-9AC61A7B4D1A}"/>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Rett linje 136">
              <a:extLst>
                <a:ext uri="{FF2B5EF4-FFF2-40B4-BE49-F238E27FC236}">
                  <a16:creationId xmlns:a16="http://schemas.microsoft.com/office/drawing/2014/main" id="{7C2D3E5F-6B0C-418A-83C6-41A2E079F160}"/>
                </a:ext>
              </a:extLst>
            </p:cNvPr>
            <p:cNvCxnSpPr/>
            <p:nvPr/>
          </p:nvCxnSpPr>
          <p:spPr>
            <a:xfrm flipV="1">
              <a:off x="6305460"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Gruppe 145">
            <a:extLst>
              <a:ext uri="{FF2B5EF4-FFF2-40B4-BE49-F238E27FC236}">
                <a16:creationId xmlns:a16="http://schemas.microsoft.com/office/drawing/2014/main" id="{66ACBEB2-0F2A-4792-B388-0C60A455D3DC}"/>
              </a:ext>
            </a:extLst>
          </p:cNvPr>
          <p:cNvGrpSpPr/>
          <p:nvPr userDrawn="1"/>
        </p:nvGrpSpPr>
        <p:grpSpPr>
          <a:xfrm>
            <a:off x="7050131" y="2951215"/>
            <a:ext cx="1268397" cy="869492"/>
            <a:chOff x="7199905" y="2951215"/>
            <a:chExt cx="1268397" cy="869492"/>
          </a:xfrm>
        </p:grpSpPr>
        <p:sp>
          <p:nvSpPr>
            <p:cNvPr id="88" name="Frihåndsform: figur 87">
              <a:extLst>
                <a:ext uri="{FF2B5EF4-FFF2-40B4-BE49-F238E27FC236}">
                  <a16:creationId xmlns:a16="http://schemas.microsoft.com/office/drawing/2014/main" id="{77503614-5B8B-484F-9FEA-DF4A1CD70902}"/>
                </a:ext>
              </a:extLst>
            </p:cNvPr>
            <p:cNvSpPr/>
            <p:nvPr/>
          </p:nvSpPr>
          <p:spPr>
            <a:xfrm>
              <a:off x="719990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REINDRIFT</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8" name="Rett linje 137">
              <a:extLst>
                <a:ext uri="{FF2B5EF4-FFF2-40B4-BE49-F238E27FC236}">
                  <a16:creationId xmlns:a16="http://schemas.microsoft.com/office/drawing/2014/main" id="{C6730025-B17D-43AF-9E7C-E69071D22093}"/>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7" name="Gruppe 146">
            <a:extLst>
              <a:ext uri="{FF2B5EF4-FFF2-40B4-BE49-F238E27FC236}">
                <a16:creationId xmlns:a16="http://schemas.microsoft.com/office/drawing/2014/main" id="{0F0DB3DC-F7E5-4897-88C2-5FD76C732BE0}"/>
              </a:ext>
            </a:extLst>
          </p:cNvPr>
          <p:cNvGrpSpPr/>
          <p:nvPr userDrawn="1"/>
        </p:nvGrpSpPr>
        <p:grpSpPr>
          <a:xfrm>
            <a:off x="4254970" y="2944865"/>
            <a:ext cx="1268397" cy="869492"/>
            <a:chOff x="8734667" y="2951215"/>
            <a:chExt cx="1268397" cy="869492"/>
          </a:xfrm>
        </p:grpSpPr>
        <p:sp>
          <p:nvSpPr>
            <p:cNvPr id="89" name="Frihåndsform: figur 88">
              <a:extLst>
                <a:ext uri="{FF2B5EF4-FFF2-40B4-BE49-F238E27FC236}">
                  <a16:creationId xmlns:a16="http://schemas.microsoft.com/office/drawing/2014/main" id="{0A528FE6-8DD2-4B81-9F47-3727AD297DA6}"/>
                </a:ext>
              </a:extLst>
            </p:cNvPr>
            <p:cNvSpPr/>
            <p:nvPr/>
          </p:nvSpPr>
          <p:spPr>
            <a:xfrm>
              <a:off x="873466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lang="en-GB" sz="1100" b="1" dirty="0"/>
                <a:t>LANDBRUK</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9" name="Rett linje 138">
              <a:extLst>
                <a:ext uri="{FF2B5EF4-FFF2-40B4-BE49-F238E27FC236}">
                  <a16:creationId xmlns:a16="http://schemas.microsoft.com/office/drawing/2014/main" id="{2E763C71-F525-46CF-9DD8-B6ECC5E849AD}"/>
                </a:ext>
              </a:extLst>
            </p:cNvPr>
            <p:cNvCxnSpPr/>
            <p:nvPr/>
          </p:nvCxnSpPr>
          <p:spPr>
            <a:xfrm flipV="1">
              <a:off x="93707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8" name="Gruppe 147">
            <a:extLst>
              <a:ext uri="{FF2B5EF4-FFF2-40B4-BE49-F238E27FC236}">
                <a16:creationId xmlns:a16="http://schemas.microsoft.com/office/drawing/2014/main" id="{E74494EB-64F5-4B16-888C-F7129CA1DCA0}"/>
              </a:ext>
            </a:extLst>
          </p:cNvPr>
          <p:cNvGrpSpPr/>
          <p:nvPr userDrawn="1"/>
        </p:nvGrpSpPr>
        <p:grpSpPr>
          <a:xfrm>
            <a:off x="5711635" y="2938710"/>
            <a:ext cx="1268397" cy="869492"/>
            <a:chOff x="10269428" y="2951215"/>
            <a:chExt cx="1268397" cy="869492"/>
          </a:xfrm>
        </p:grpSpPr>
        <p:sp>
          <p:nvSpPr>
            <p:cNvPr id="90" name="Frihåndsform: figur 89">
              <a:extLst>
                <a:ext uri="{FF2B5EF4-FFF2-40B4-BE49-F238E27FC236}">
                  <a16:creationId xmlns:a16="http://schemas.microsoft.com/office/drawing/2014/main" id="{F5C7C095-4415-46C2-A3AA-0ADC5B2B29A5}"/>
                </a:ext>
              </a:extLst>
            </p:cNvPr>
            <p:cNvSpPr/>
            <p:nvPr/>
          </p:nvSpPr>
          <p:spPr>
            <a:xfrm>
              <a:off x="10269428"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100" b="1" dirty="0">
                  <a:latin typeface="Open Sans" panose="020B0606030504020204" pitchFamily="34" charset="0"/>
                  <a:ea typeface="Open Sans" panose="020B0606030504020204" pitchFamily="34" charset="0"/>
                  <a:cs typeface="Open Sans" panose="020B0606030504020204" pitchFamily="34" charset="0"/>
                </a:rPr>
                <a:t>ORGANISASJON OG UTVIKLING</a:t>
              </a:r>
            </a:p>
          </p:txBody>
        </p:sp>
        <p:cxnSp>
          <p:nvCxnSpPr>
            <p:cNvPr id="140" name="Rett linje 139">
              <a:extLst>
                <a:ext uri="{FF2B5EF4-FFF2-40B4-BE49-F238E27FC236}">
                  <a16:creationId xmlns:a16="http://schemas.microsoft.com/office/drawing/2014/main" id="{730AD673-D749-4659-B71B-022083DCB1E5}"/>
                </a:ext>
              </a:extLst>
            </p:cNvPr>
            <p:cNvCxnSpPr/>
            <p:nvPr/>
          </p:nvCxnSpPr>
          <p:spPr>
            <a:xfrm flipV="1">
              <a:off x="1086445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Rett pilkobling 157">
            <a:extLst>
              <a:ext uri="{FF2B5EF4-FFF2-40B4-BE49-F238E27FC236}">
                <a16:creationId xmlns:a16="http://schemas.microsoft.com/office/drawing/2014/main" id="{2BB5E2DC-C30B-4FF8-A426-03A33ED903C4}"/>
              </a:ext>
            </a:extLst>
          </p:cNvPr>
          <p:cNvCxnSpPr>
            <a:cxnSpLocks/>
          </p:cNvCxnSpPr>
          <p:nvPr userDrawn="1"/>
        </p:nvCxnSpPr>
        <p:spPr>
          <a:xfrm>
            <a:off x="3811163" y="5828410"/>
            <a:ext cx="7124709" cy="770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6CCCB4EE-D35C-4395-BE45-62B7F814E383}"/>
              </a:ext>
            </a:extLst>
          </p:cNvPr>
          <p:cNvCxnSpPr>
            <a:cxnSpLocks/>
          </p:cNvCxnSpPr>
          <p:nvPr userDrawn="1"/>
        </p:nvCxnSpPr>
        <p:spPr>
          <a:xfrm>
            <a:off x="2891913" y="3798901"/>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FBB2F8B4-C01B-4617-84F5-D84DA3F442E3}"/>
              </a:ext>
            </a:extLst>
          </p:cNvPr>
          <p:cNvCxnSpPr>
            <a:cxnSpLocks/>
          </p:cNvCxnSpPr>
          <p:nvPr userDrawn="1"/>
        </p:nvCxnSpPr>
        <p:spPr>
          <a:xfrm flipH="1">
            <a:off x="2891913"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Rett linje 108">
            <a:extLst>
              <a:ext uri="{FF2B5EF4-FFF2-40B4-BE49-F238E27FC236}">
                <a16:creationId xmlns:a16="http://schemas.microsoft.com/office/drawing/2014/main" id="{89082F39-B10F-4F08-AEA1-B0E83D8BBB8F}"/>
              </a:ext>
            </a:extLst>
          </p:cNvPr>
          <p:cNvCxnSpPr>
            <a:cxnSpLocks/>
          </p:cNvCxnSpPr>
          <p:nvPr userDrawn="1"/>
        </p:nvCxnSpPr>
        <p:spPr>
          <a:xfrm flipH="1">
            <a:off x="2890504" y="5401528"/>
            <a:ext cx="17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kstSylinder 115">
            <a:extLst>
              <a:ext uri="{FF2B5EF4-FFF2-40B4-BE49-F238E27FC236}">
                <a16:creationId xmlns:a16="http://schemas.microsoft.com/office/drawing/2014/main" id="{1740716E-3BD1-4921-AE90-F29186CC7F7B}"/>
              </a:ext>
            </a:extLst>
          </p:cNvPr>
          <p:cNvSpPr txBox="1"/>
          <p:nvPr userDrawn="1"/>
        </p:nvSpPr>
        <p:spPr>
          <a:xfrm>
            <a:off x="3065761" y="4815287"/>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kommune-</a:t>
            </a:r>
            <a:br>
              <a:rPr lang="en-GB" sz="900" b="1" kern="1200" dirty="0">
                <a:solidFill>
                  <a:schemeClr val="lt1"/>
                </a:solidFill>
                <a:latin typeface="+mn-lt"/>
                <a:ea typeface="+mn-ea"/>
                <a:cs typeface="+mn-cs"/>
              </a:rPr>
            </a:br>
            <a:r>
              <a:rPr lang="en-GB" sz="900" b="1" kern="1200" dirty="0">
                <a:solidFill>
                  <a:schemeClr val="lt1"/>
                </a:solidFill>
                <a:latin typeface="+mn-lt"/>
                <a:ea typeface="+mn-ea"/>
                <a:cs typeface="+mn-cs"/>
              </a:rPr>
              <a:t>helsetjenester</a:t>
            </a:r>
            <a:endParaRPr lang="nb-NO" sz="900" b="1" kern="1200" dirty="0">
              <a:solidFill>
                <a:schemeClr val="lt1"/>
              </a:solidFill>
              <a:latin typeface="+mn-lt"/>
              <a:ea typeface="+mn-ea"/>
              <a:cs typeface="+mn-cs"/>
            </a:endParaRPr>
          </a:p>
        </p:txBody>
      </p:sp>
      <p:sp>
        <p:nvSpPr>
          <p:cNvPr id="124" name="TekstSylinder 123">
            <a:extLst>
              <a:ext uri="{FF2B5EF4-FFF2-40B4-BE49-F238E27FC236}">
                <a16:creationId xmlns:a16="http://schemas.microsoft.com/office/drawing/2014/main" id="{4B2D1C30-C905-4537-9BAD-E47DC9ABABFC}"/>
              </a:ext>
            </a:extLst>
          </p:cNvPr>
          <p:cNvSpPr txBox="1"/>
          <p:nvPr userDrawn="1"/>
        </p:nvSpPr>
        <p:spPr>
          <a:xfrm>
            <a:off x="3065760" y="5251399"/>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fagutvikling</a:t>
            </a:r>
            <a:endParaRPr lang="nb-NO" sz="900" b="1" kern="1200" dirty="0">
              <a:solidFill>
                <a:schemeClr val="lt1"/>
              </a:solidFill>
              <a:latin typeface="+mn-lt"/>
              <a:ea typeface="+mn-ea"/>
              <a:cs typeface="+mn-cs"/>
            </a:endParaRPr>
          </a:p>
        </p:txBody>
      </p:sp>
      <p:cxnSp>
        <p:nvCxnSpPr>
          <p:cNvPr id="110" name="Rett linje 109">
            <a:extLst>
              <a:ext uri="{FF2B5EF4-FFF2-40B4-BE49-F238E27FC236}">
                <a16:creationId xmlns:a16="http://schemas.microsoft.com/office/drawing/2014/main" id="{366EC4FF-A001-47AE-8CD0-45780C2521CB}"/>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374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LUTNING (mønster 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3821928"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X</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Statsforvalt_TF</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j-lt"/>
                <a:ea typeface="Open Sans" panose="020B0606030504020204" pitchFamily="34" charset="0"/>
                <a:cs typeface="Open Sans" panose="020B0606030504020204" pitchFamily="34" charset="0"/>
              </a:rPr>
              <a:t>finnmark</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1" name="Bilde 10">
            <a:extLst>
              <a:ext uri="{FF2B5EF4-FFF2-40B4-BE49-F238E27FC236}">
                <a16:creationId xmlns:a16="http://schemas.microsoft.com/office/drawing/2014/main" id="{8216C4E3-3874-418C-AB09-69397E3807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3466" y="4371755"/>
            <a:ext cx="4502852" cy="1364365"/>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 (mønster 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3449332"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X</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37154" b="16141"/>
          <a:stretch/>
        </p:blipFill>
        <p:spPr>
          <a:xfrm>
            <a:off x="5043433" y="283407"/>
            <a:ext cx="7148568" cy="6574592"/>
          </a:xfrm>
          <a:prstGeom prst="rect">
            <a:avLst/>
          </a:prstGeom>
        </p:spPr>
      </p:pic>
      <p:pic>
        <p:nvPicPr>
          <p:cNvPr id="11" name="Bilde 10">
            <a:extLst>
              <a:ext uri="{FF2B5EF4-FFF2-40B4-BE49-F238E27FC236}">
                <a16:creationId xmlns:a16="http://schemas.microsoft.com/office/drawing/2014/main" id="{EEC7BE2C-E15B-456B-9147-91C52B42E1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0556" y="4366659"/>
            <a:ext cx="4488074" cy="1359887"/>
          </a:xfrm>
          <a:prstGeom prst="rect">
            <a:avLst/>
          </a:prstGeom>
        </p:spPr>
      </p:pic>
      <p:sp>
        <p:nvSpPr>
          <p:cNvPr id="12" name="Plassholder for tekst 3">
            <a:extLst>
              <a:ext uri="{FF2B5EF4-FFF2-40B4-BE49-F238E27FC236}">
                <a16:creationId xmlns:a16="http://schemas.microsoft.com/office/drawing/2014/main" id="{8D230D01-59C4-4D3B-A7E0-5EF1C786049D}"/>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89" y="5760731"/>
            <a:ext cx="3147591" cy="707886"/>
          </a:xfrm>
          <a:prstGeom prst="rect">
            <a:avLst/>
          </a:prstGeom>
          <a:noFill/>
          <a:effectLst/>
        </p:spPr>
        <p:txBody>
          <a:bodyPr wrap="square" rtlCol="0">
            <a:spAutoFit/>
          </a:bodyPr>
          <a:lstStyle/>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X</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3" name="Bilde 12">
            <a:extLst>
              <a:ext uri="{FF2B5EF4-FFF2-40B4-BE49-F238E27FC236}">
                <a16:creationId xmlns:a16="http://schemas.microsoft.com/office/drawing/2014/main" id="{80BB94B5-001E-41DB-A787-AD16C502BB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8162" y="4366660"/>
            <a:ext cx="4516284" cy="1368434"/>
          </a:xfrm>
          <a:prstGeom prst="rect">
            <a:avLst/>
          </a:prstGeom>
        </p:spPr>
      </p:pic>
      <p:sp>
        <p:nvSpPr>
          <p:cNvPr id="19" name="Plassholder for tekst 3">
            <a:extLst>
              <a:ext uri="{FF2B5EF4-FFF2-40B4-BE49-F238E27FC236}">
                <a16:creationId xmlns:a16="http://schemas.microsoft.com/office/drawing/2014/main" id="{B8A2F4C7-060D-48BD-9415-8709FB237A92}"/>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95000"/>
            </a:schemeClr>
          </a:solidFill>
          <a:ln>
            <a:noFill/>
          </a:ln>
        </p:spPr>
        <p:txBody>
          <a:bodyPr anchor="ct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i midten for å sette inn bilde som passer presentasjonens tema. </a:t>
            </a:r>
          </a:p>
          <a:p>
            <a:endParaRPr lang="nb-NO" dirty="0"/>
          </a:p>
          <a:p>
            <a:r>
              <a:rPr lang="nb-NO" dirty="0"/>
              <a:t>Har du ikke relevant bilde? </a:t>
            </a:r>
            <a:br>
              <a:rPr lang="nb-NO" dirty="0"/>
            </a:br>
            <a:r>
              <a:rPr lang="nb-NO" dirty="0"/>
              <a:t>Bruk en </a:t>
            </a:r>
            <a:r>
              <a:rPr lang="nb-NO" dirty="0" err="1"/>
              <a:t>forsidemal</a:t>
            </a:r>
            <a:r>
              <a:rPr lang="nb-NO" dirty="0"/>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590756" y="6261302"/>
            <a:ext cx="129547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dirty="0"/>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0000"/>
            <a:ext cx="3514666" cy="1568451"/>
          </a:xfrm>
          <a:prstGeom prst="rect">
            <a:avLst/>
          </a:prstGeom>
        </p:spPr>
      </p:pic>
      <p:pic>
        <p:nvPicPr>
          <p:cNvPr id="9" name="Bilde 8">
            <a:extLst>
              <a:ext uri="{FF2B5EF4-FFF2-40B4-BE49-F238E27FC236}">
                <a16:creationId xmlns:a16="http://schemas.microsoft.com/office/drawing/2014/main" id="{575C4ADE-0348-4579-9EEB-CC90DD6726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36663"/>
            <a:ext cx="4567968" cy="1359909"/>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p:nvPr>
        </p:nvSpPr>
        <p:spPr>
          <a:xfrm>
            <a:off x="1951" y="0"/>
            <a:ext cx="12192000" cy="5222875"/>
          </a:xfrm>
          <a:prstGeom prst="rect">
            <a:avLst/>
          </a:prstGeom>
        </p:spPr>
        <p:txBody>
          <a:bodyPr/>
          <a:lstStyle>
            <a:lvl1pPr marL="0" indent="0" algn="ctr">
              <a:buNone/>
              <a:defRPr/>
            </a:lvl1pPr>
          </a:lstStyle>
          <a:p>
            <a:r>
              <a:rPr lang="nb-NO"/>
              <a:t>Klikk på ikonet for å legge til et bilde</a:t>
            </a:r>
            <a:endParaRPr lang="nb-NO" dirty="0"/>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905346"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X</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7EBFB9E6-519A-45A6-BFA0-896E2839B6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52" y="5301719"/>
            <a:ext cx="4091631" cy="1285077"/>
          </a:xfrm>
          <a:prstGeom prst="rect">
            <a:avLst/>
          </a:prstGeom>
        </p:spPr>
      </p:pic>
      <p:pic>
        <p:nvPicPr>
          <p:cNvPr id="3" name="Bilde 2">
            <a:extLst>
              <a:ext uri="{FF2B5EF4-FFF2-40B4-BE49-F238E27FC236}">
                <a16:creationId xmlns:a16="http://schemas.microsoft.com/office/drawing/2014/main" id="{3A2A35EA-A437-4414-B36E-4FFE741F5F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VSLUTNING barnekonvensjonen art. 12">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6676853-74CF-45CC-805F-07838E756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3"/>
            <a:ext cx="12192000" cy="5224272"/>
          </a:xfrm>
          <a:prstGeom prst="rect">
            <a:avLst/>
          </a:prstGeom>
        </p:spPr>
      </p:pic>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8896396" y="5725022"/>
            <a:ext cx="2922438"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X</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19" name="TekstSylinder 18">
            <a:extLst>
              <a:ext uri="{FF2B5EF4-FFF2-40B4-BE49-F238E27FC236}">
                <a16:creationId xmlns:a16="http://schemas.microsoft.com/office/drawing/2014/main" id="{3A91C848-AF57-492A-9CBB-68C9DBE07C7F}"/>
              </a:ext>
            </a:extLst>
          </p:cNvPr>
          <p:cNvSpPr txBox="1"/>
          <p:nvPr userDrawn="1"/>
        </p:nvSpPr>
        <p:spPr>
          <a:xfrm>
            <a:off x="1089026" y="5089524"/>
            <a:ext cx="1933172" cy="147735"/>
          </a:xfrm>
          <a:prstGeom prst="rect">
            <a:avLst/>
          </a:prstGeom>
          <a:noFill/>
        </p:spPr>
        <p:txBody>
          <a:bodyPr wrap="none" lIns="0" tIns="0" rIns="0" rtlCol="0" anchor="ctr" anchorCtr="0">
            <a:normAutofit lnSpcReduction="10000"/>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Anders Aasheim</a:t>
            </a:r>
          </a:p>
        </p:txBody>
      </p:sp>
      <p:pic>
        <p:nvPicPr>
          <p:cNvPr id="21" name="Bilde 20">
            <a:extLst>
              <a:ext uri="{FF2B5EF4-FFF2-40B4-BE49-F238E27FC236}">
                <a16:creationId xmlns:a16="http://schemas.microsoft.com/office/drawing/2014/main" id="{5CA2D7A1-A9EC-4DFB-B01F-869796DA5FA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1162561">
            <a:off x="1065195" y="1252353"/>
            <a:ext cx="3098703" cy="2715262"/>
          </a:xfrm>
          <a:prstGeom prst="rect">
            <a:avLst/>
          </a:prstGeom>
        </p:spPr>
      </p:pic>
      <p:pic>
        <p:nvPicPr>
          <p:cNvPr id="22" name="Bilde 21">
            <a:extLst>
              <a:ext uri="{FF2B5EF4-FFF2-40B4-BE49-F238E27FC236}">
                <a16:creationId xmlns:a16="http://schemas.microsoft.com/office/drawing/2014/main" id="{13F3B57A-6EA5-4553-BD5B-BD66C316652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37259"/>
            <a:ext cx="4155579" cy="1259141"/>
          </a:xfrm>
          <a:prstGeom prst="rect">
            <a:avLst/>
          </a:prstGeom>
        </p:spPr>
      </p:pic>
      <p:pic>
        <p:nvPicPr>
          <p:cNvPr id="23" name="Bilde 22">
            <a:extLst>
              <a:ext uri="{FF2B5EF4-FFF2-40B4-BE49-F238E27FC236}">
                <a16:creationId xmlns:a16="http://schemas.microsoft.com/office/drawing/2014/main" id="{B5AD073F-C94E-4362-9B91-DD540B19E5E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25" name="Bilde 24">
            <a:extLst>
              <a:ext uri="{FF2B5EF4-FFF2-40B4-BE49-F238E27FC236}">
                <a16:creationId xmlns:a16="http://schemas.microsoft.com/office/drawing/2014/main" id="{C0ACB3B9-032C-446D-84B9-5C5157E9498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3046657568"/>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VSLUTNING barnekonvensjonen art. 3">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6BB7855-5839-421C-BA23-643A63894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3"/>
            <a:ext cx="12192000" cy="5224272"/>
          </a:xfrm>
          <a:prstGeom prst="rect">
            <a:avLst/>
          </a:prstGeom>
        </p:spPr>
      </p:pic>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050949" y="5709950"/>
            <a:ext cx="288825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statsforvalterentromsogfinnmark</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rgbClr val="00ADBA"/>
                </a:solidFill>
                <a:latin typeface="+mj-lt"/>
                <a:ea typeface="+mn-ea"/>
                <a:cs typeface="+mn-cs"/>
              </a:rPr>
              <a:t>X</a:t>
            </a:r>
            <a:r>
              <a:rPr lang="nb-NO" sz="1000" i="0" kern="1200" dirty="0">
                <a:solidFill>
                  <a:srgbClr val="00ADBA"/>
                </a:solidFill>
                <a:latin typeface="+mj-lt"/>
                <a:ea typeface="+mn-ea"/>
                <a:cs typeface="+mn-cs"/>
              </a:rPr>
              <a:t> </a:t>
            </a:r>
            <a:r>
              <a:rPr lang="nb-NO" sz="1000" i="0" kern="1200" dirty="0" err="1">
                <a:solidFill>
                  <a:schemeClr val="bg1"/>
                </a:solidFill>
                <a:latin typeface="+mj-lt"/>
                <a:ea typeface="+mn-ea"/>
                <a:cs typeface="+mn-cs"/>
              </a:rPr>
              <a:t>Statsforvalt_TF</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j-lt"/>
                <a:ea typeface="Open Sans" panose="020B0606030504020204" pitchFamily="34" charset="0"/>
                <a:cs typeface="Open Sans" panose="020B0606030504020204" pitchFamily="34" charset="0"/>
              </a:rPr>
              <a:t>finnmark</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2" name="TekstSylinder 21">
            <a:extLst>
              <a:ext uri="{FF2B5EF4-FFF2-40B4-BE49-F238E27FC236}">
                <a16:creationId xmlns:a16="http://schemas.microsoft.com/office/drawing/2014/main" id="{792872F9-824D-494C-BA82-1DB91DD38726}"/>
              </a:ext>
            </a:extLst>
          </p:cNvPr>
          <p:cNvSpPr txBox="1"/>
          <p:nvPr userDrawn="1"/>
        </p:nvSpPr>
        <p:spPr>
          <a:xfrm>
            <a:off x="1055688" y="5056721"/>
            <a:ext cx="1933172" cy="147735"/>
          </a:xfrm>
          <a:prstGeom prst="rect">
            <a:avLst/>
          </a:prstGeom>
          <a:noFill/>
        </p:spPr>
        <p:txBody>
          <a:bodyPr wrap="none" lIns="0" tIns="0" rIns="0" rtlCol="0" anchor="ctr" anchorCtr="0">
            <a:normAutofit lnSpcReduction="10000"/>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Monica </a:t>
            </a:r>
            <a:r>
              <a:rPr lang="nb-NO" sz="7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Hertwig</a:t>
            </a:r>
            <a:endPar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Bilde 22">
            <a:extLst>
              <a:ext uri="{FF2B5EF4-FFF2-40B4-BE49-F238E27FC236}">
                <a16:creationId xmlns:a16="http://schemas.microsoft.com/office/drawing/2014/main" id="{CD21B3DE-1575-44FD-92EC-F90772B9C4F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1249306">
            <a:off x="645922" y="756342"/>
            <a:ext cx="2752702" cy="3014912"/>
          </a:xfrm>
          <a:prstGeom prst="rect">
            <a:avLst/>
          </a:prstGeom>
        </p:spPr>
      </p:pic>
      <p:pic>
        <p:nvPicPr>
          <p:cNvPr id="5" name="Bilde 4">
            <a:extLst>
              <a:ext uri="{FF2B5EF4-FFF2-40B4-BE49-F238E27FC236}">
                <a16:creationId xmlns:a16="http://schemas.microsoft.com/office/drawing/2014/main" id="{F9F85CDC-9233-47BB-A8A9-9B37A6743E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39782"/>
            <a:ext cx="4134772" cy="1252836"/>
          </a:xfrm>
          <a:prstGeom prst="rect">
            <a:avLst/>
          </a:prstGeom>
        </p:spPr>
      </p:pic>
      <p:pic>
        <p:nvPicPr>
          <p:cNvPr id="19" name="Bilde 18">
            <a:extLst>
              <a:ext uri="{FF2B5EF4-FFF2-40B4-BE49-F238E27FC236}">
                <a16:creationId xmlns:a16="http://schemas.microsoft.com/office/drawing/2014/main" id="{5F663A1B-4F35-42FB-88B9-93563ABE441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21" name="Bilde 20">
            <a:extLst>
              <a:ext uri="{FF2B5EF4-FFF2-40B4-BE49-F238E27FC236}">
                <a16:creationId xmlns:a16="http://schemas.microsoft.com/office/drawing/2014/main" id="{D0B550D9-3573-4562-95F6-04D9172C20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1040832656"/>
      </p:ext>
    </p:extLst>
  </p:cSld>
  <p:clrMapOvr>
    <a:masterClrMapping/>
  </p:clrMapOvr>
  <p:extLst>
    <p:ext uri="{DCECCB84-F9BA-43D5-87BE-67443E8EF086}">
      <p15:sldGuideLst xmlns:p15="http://schemas.microsoft.com/office/powerpoint/2012/main">
        <p15:guide id="1" orient="horz" pos="3657">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97C93-4219-4F18-BA73-C51F651A6BF3}"/>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61909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252554" y="6261302"/>
            <a:ext cx="1633682"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dirty="0"/>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263"/>
            <a:ext cx="3514666" cy="1568451"/>
          </a:xfrm>
          <a:prstGeom prst="rect">
            <a:avLst/>
          </a:prstGeom>
        </p:spPr>
      </p:pic>
      <p:pic>
        <p:nvPicPr>
          <p:cNvPr id="16" name="Bilde 15">
            <a:extLst>
              <a:ext uri="{FF2B5EF4-FFF2-40B4-BE49-F238E27FC236}">
                <a16:creationId xmlns:a16="http://schemas.microsoft.com/office/drawing/2014/main" id="{A9B83E8E-2AFC-4819-AEAD-2FA6BA5DB4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16968"/>
            <a:ext cx="4553146" cy="1379604"/>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052138" y="6261302"/>
            <a:ext cx="1834098"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8" y="3945157"/>
            <a:ext cx="4956633"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61AA0A52-D1E9-4DB4-B28B-31C219CE1E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11255"/>
            <a:ext cx="4572000" cy="1385317"/>
          </a:xfrm>
          <a:prstGeom prst="rect">
            <a:avLst/>
          </a:prstGeom>
        </p:spPr>
      </p:pic>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3658" y="4414202"/>
            <a:ext cx="1556261" cy="513836"/>
          </a:xfrm>
          <a:prstGeom prst="rect">
            <a:avLst/>
          </a:prstGeom>
        </p:spPr>
      </p:pic>
      <p:pic>
        <p:nvPicPr>
          <p:cNvPr id="4" name="Bilde 3" descr="Et bilde som inneholder mat, blomst&#10;&#10;Automatisk generert beskrivelse">
            <a:extLst>
              <a:ext uri="{FF2B5EF4-FFF2-40B4-BE49-F238E27FC236}">
                <a16:creationId xmlns:a16="http://schemas.microsoft.com/office/drawing/2014/main" id="{2D85F29F-7D1E-472C-B7A0-6D4BD2DBCDC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19282"/>
          <a:stretch/>
        </p:blipFill>
        <p:spPr>
          <a:xfrm>
            <a:off x="8172393" y="4416219"/>
            <a:ext cx="1692275" cy="501657"/>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tema 1 (mønster 15)">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D3ABC9C-3DC2-409D-981E-951A3CCB9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2"/>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19631" y="1159715"/>
            <a:ext cx="9829799" cy="2387600"/>
          </a:xfrm>
          <a:prstGeom prst="rect">
            <a:avLst/>
          </a:prstGeom>
          <a:effectLst>
            <a:outerShdw blurRad="50800" dist="38100" dir="2700000" algn="tl" rotWithShape="0">
              <a:schemeClr val="tx2">
                <a:alpha val="2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352762" y="6261302"/>
            <a:ext cx="153347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dirty="0"/>
          </a:p>
        </p:txBody>
      </p:sp>
      <p:pic>
        <p:nvPicPr>
          <p:cNvPr id="6" name="Bilde 5">
            <a:extLst>
              <a:ext uri="{FF2B5EF4-FFF2-40B4-BE49-F238E27FC236}">
                <a16:creationId xmlns:a16="http://schemas.microsoft.com/office/drawing/2014/main" id="{C82E4FA4-0C75-4599-B057-857F5752AEE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63073" b="-707"/>
          <a:stretch/>
        </p:blipFill>
        <p:spPr>
          <a:xfrm>
            <a:off x="9270838" y="770349"/>
            <a:ext cx="2921162" cy="5490953"/>
          </a:xfrm>
          <a:prstGeom prst="rect">
            <a:avLst/>
          </a:prstGeom>
        </p:spPr>
      </p:pic>
      <p:sp>
        <p:nvSpPr>
          <p:cNvPr id="8" name="Plassholder for tekst 6">
            <a:extLst>
              <a:ext uri="{FF2B5EF4-FFF2-40B4-BE49-F238E27FC236}">
                <a16:creationId xmlns:a16="http://schemas.microsoft.com/office/drawing/2014/main" id="{09F5915E-1AC6-4A60-AE92-7B3B44C57951}"/>
              </a:ext>
            </a:extLst>
          </p:cNvPr>
          <p:cNvSpPr>
            <a:spLocks noGrp="1"/>
          </p:cNvSpPr>
          <p:nvPr>
            <p:ph type="body" sz="quarter" idx="11" hasCustomPrompt="1"/>
          </p:nvPr>
        </p:nvSpPr>
        <p:spPr>
          <a:xfrm>
            <a:off x="967088" y="3931303"/>
            <a:ext cx="5128912"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A0D545EC-635C-403C-971E-523F2472CF9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128182"/>
            <a:ext cx="4547249" cy="1377817"/>
          </a:xfrm>
          <a:prstGeom prst="rect">
            <a:avLst/>
          </a:prstGeom>
        </p:spPr>
      </p:pic>
    </p:spTree>
    <p:extLst>
      <p:ext uri="{BB962C8B-B14F-4D97-AF65-F5344CB8AC3E}">
        <p14:creationId xmlns:p14="http://schemas.microsoft.com/office/powerpoint/2010/main" val="2154788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tema 2 (mønster 1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170480C-12DC-4E50-B59D-5DC82F09B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2"/>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8051" y="1262063"/>
            <a:ext cx="8879957" cy="2387600"/>
          </a:xfrm>
          <a:prstGeom prst="rect">
            <a:avLst/>
          </a:prstGeom>
          <a:effectLst>
            <a:outerShdw blurRad="50800" dist="38100" dir="2700000" algn="tl" rotWithShape="0">
              <a:schemeClr val="tx1">
                <a:alpha val="3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841C5F2E-501F-4EEE-A829-7888FDD94259}"/>
              </a:ext>
            </a:extLst>
          </p:cNvPr>
          <p:cNvSpPr>
            <a:spLocks noGrp="1"/>
          </p:cNvSpPr>
          <p:nvPr>
            <p:ph type="dt" sz="half" idx="2"/>
          </p:nvPr>
        </p:nvSpPr>
        <p:spPr>
          <a:xfrm>
            <a:off x="10603282" y="6261302"/>
            <a:ext cx="128295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dirty="0"/>
          </a:p>
        </p:txBody>
      </p:sp>
      <p:pic>
        <p:nvPicPr>
          <p:cNvPr id="3" name="Bilde 2">
            <a:extLst>
              <a:ext uri="{FF2B5EF4-FFF2-40B4-BE49-F238E27FC236}">
                <a16:creationId xmlns:a16="http://schemas.microsoft.com/office/drawing/2014/main" id="{EC04B56A-6285-4E14-AB26-D8F8AF17D96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397" t="77754" r="57275" b="-902"/>
          <a:stretch/>
        </p:blipFill>
        <p:spPr>
          <a:xfrm>
            <a:off x="8555466" y="5220000"/>
            <a:ext cx="2771796" cy="1371487"/>
          </a:xfrm>
          <a:prstGeom prst="rect">
            <a:avLst/>
          </a:prstGeom>
        </p:spPr>
      </p:pic>
      <p:pic>
        <p:nvPicPr>
          <p:cNvPr id="13" name="Bilde 12">
            <a:extLst>
              <a:ext uri="{FF2B5EF4-FFF2-40B4-BE49-F238E27FC236}">
                <a16:creationId xmlns:a16="http://schemas.microsoft.com/office/drawing/2014/main" id="{98C91647-78AE-4107-B500-DD529661742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3152" r="43416" b="23153"/>
          <a:stretch/>
        </p:blipFill>
        <p:spPr>
          <a:xfrm>
            <a:off x="8465925" y="829206"/>
            <a:ext cx="3726076" cy="4390795"/>
          </a:xfrm>
          <a:prstGeom prst="rect">
            <a:avLst/>
          </a:prstGeom>
        </p:spPr>
      </p:pic>
      <p:sp>
        <p:nvSpPr>
          <p:cNvPr id="11" name="Plassholder for tekst 6">
            <a:extLst>
              <a:ext uri="{FF2B5EF4-FFF2-40B4-BE49-F238E27FC236}">
                <a16:creationId xmlns:a16="http://schemas.microsoft.com/office/drawing/2014/main" id="{8D57E779-4ACD-4D82-AC26-FD122764CCAE}"/>
              </a:ext>
            </a:extLst>
          </p:cNvPr>
          <p:cNvSpPr>
            <a:spLocks noGrp="1"/>
          </p:cNvSpPr>
          <p:nvPr>
            <p:ph type="body" sz="quarter" idx="11" hasCustomPrompt="1"/>
          </p:nvPr>
        </p:nvSpPr>
        <p:spPr>
          <a:xfrm>
            <a:off x="967088" y="3938230"/>
            <a:ext cx="5136285" cy="1036667"/>
          </a:xfrm>
          <a:prstGeom prst="rect">
            <a:avLst/>
          </a:prstGeom>
          <a:effectLst>
            <a:outerShdw blurRad="50800" dist="38100" dir="2700000" algn="tl" rotWithShape="0">
              <a:prstClr val="black">
                <a:alpha val="33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9F0903F2-2BD7-4D2A-A01E-CBB944EA59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 y="5128181"/>
            <a:ext cx="4635619" cy="1404593"/>
          </a:xfrm>
          <a:prstGeom prst="rect">
            <a:avLst/>
          </a:prstGeom>
        </p:spPr>
      </p:pic>
    </p:spTree>
    <p:extLst>
      <p:ext uri="{BB962C8B-B14F-4D97-AF65-F5344CB8AC3E}">
        <p14:creationId xmlns:p14="http://schemas.microsoft.com/office/powerpoint/2010/main" val="3162799407"/>
      </p:ext>
    </p:extLst>
  </p:cSld>
  <p:clrMapOvr>
    <a:masterClrMapping/>
  </p:clrMapOvr>
  <p:extLst>
    <p:ext uri="{DCECCB84-F9BA-43D5-87BE-67443E8EF086}">
      <p15:sldGuideLst xmlns:p15="http://schemas.microsoft.com/office/powerpoint/2012/main">
        <p15:guide id="1" orient="horz" pos="2568" userDrawn="1">
          <p15:clr>
            <a:srgbClr val="FBAE40"/>
          </p15:clr>
        </p15:guide>
        <p15:guide id="2" pos="3840">
          <p15:clr>
            <a:srgbClr val="FBAE40"/>
          </p15:clr>
        </p15:guide>
        <p15:guide id="3" orient="horz" pos="22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tema 3 (mønster 11)">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1048940-5C9B-463A-9754-052F18F2A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2" y="1255713"/>
            <a:ext cx="9260608" cy="2387600"/>
          </a:xfrm>
          <a:prstGeom prst="rect">
            <a:avLst/>
          </a:prstGeom>
          <a:effectLst>
            <a:outerShdw blurRad="50800" dist="381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503074" y="6261302"/>
            <a:ext cx="1383161"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29.01.2025</a:t>
            </a:fld>
            <a:endParaRPr lang="nb-NO" dirty="0"/>
          </a:p>
        </p:txBody>
      </p:sp>
      <p:pic>
        <p:nvPicPr>
          <p:cNvPr id="6" name="Bilde 5">
            <a:extLst>
              <a:ext uri="{FF2B5EF4-FFF2-40B4-BE49-F238E27FC236}">
                <a16:creationId xmlns:a16="http://schemas.microsoft.com/office/drawing/2014/main" id="{1CC78C74-428A-4A04-A421-A611CE51182D}"/>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280" t="-1580" r="44011" b="7087"/>
          <a:stretch/>
        </p:blipFill>
        <p:spPr>
          <a:xfrm>
            <a:off x="7620002" y="-44489"/>
            <a:ext cx="4571998" cy="6946978"/>
          </a:xfrm>
          <a:prstGeom prst="rect">
            <a:avLst/>
          </a:prstGeom>
        </p:spPr>
      </p:pic>
      <p:sp>
        <p:nvSpPr>
          <p:cNvPr id="8" name="Plassholder for tekst 6">
            <a:extLst>
              <a:ext uri="{FF2B5EF4-FFF2-40B4-BE49-F238E27FC236}">
                <a16:creationId xmlns:a16="http://schemas.microsoft.com/office/drawing/2014/main" id="{008B8C2C-AF0F-4123-818B-F35C3BABE8FA}"/>
              </a:ext>
            </a:extLst>
          </p:cNvPr>
          <p:cNvSpPr>
            <a:spLocks noGrp="1"/>
          </p:cNvSpPr>
          <p:nvPr>
            <p:ph type="body" sz="quarter" idx="11" hasCustomPrompt="1"/>
          </p:nvPr>
        </p:nvSpPr>
        <p:spPr>
          <a:xfrm>
            <a:off x="967089" y="3938230"/>
            <a:ext cx="4941876" cy="1036667"/>
          </a:xfrm>
          <a:prstGeom prst="rect">
            <a:avLst/>
          </a:prstGeom>
          <a:effectLst>
            <a:outerShdw blurRad="50800" dist="38100" dir="2700000" algn="tl" rotWithShape="0">
              <a:prstClr val="black">
                <a:alpha val="26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963691A9-8075-4666-AF86-B992616D17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135341"/>
            <a:ext cx="4461398" cy="1351804"/>
          </a:xfrm>
          <a:prstGeom prst="rect">
            <a:avLst/>
          </a:prstGeom>
        </p:spPr>
      </p:pic>
    </p:spTree>
    <p:extLst>
      <p:ext uri="{BB962C8B-B14F-4D97-AF65-F5344CB8AC3E}">
        <p14:creationId xmlns:p14="http://schemas.microsoft.com/office/powerpoint/2010/main" val="2347521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30" r:id="rId6"/>
    <p:sldLayoutId id="2147483727" r:id="rId7"/>
    <p:sldLayoutId id="2147483697" r:id="rId8"/>
    <p:sldLayoutId id="2147483681" r:id="rId9"/>
    <p:sldLayoutId id="2147483698" r:id="rId10"/>
    <p:sldLayoutId id="2147483763" r:id="rId11"/>
    <p:sldLayoutId id="2147483764" r:id="rId12"/>
    <p:sldLayoutId id="2147483664" r:id="rId13"/>
    <p:sldLayoutId id="2147483767" r:id="rId14"/>
    <p:sldLayoutId id="2147483713" r:id="rId15"/>
    <p:sldLayoutId id="2147483776" r:id="rId16"/>
    <p:sldLayoutId id="2147483775" r:id="rId17"/>
    <p:sldLayoutId id="2147483685" r:id="rId18"/>
    <p:sldLayoutId id="2147483714" r:id="rId19"/>
    <p:sldLayoutId id="2147483702" r:id="rId20"/>
    <p:sldLayoutId id="2147483774" r:id="rId21"/>
    <p:sldLayoutId id="2147483716" r:id="rId22"/>
    <p:sldLayoutId id="2147483707" r:id="rId23"/>
    <p:sldLayoutId id="2147483675" r:id="rId24"/>
    <p:sldLayoutId id="2147483706" r:id="rId25"/>
    <p:sldLayoutId id="2147483709" r:id="rId26"/>
    <p:sldLayoutId id="2147483711" r:id="rId27"/>
    <p:sldLayoutId id="2147483710" r:id="rId28"/>
    <p:sldLayoutId id="2147483712" r:id="rId29"/>
    <p:sldLayoutId id="2147483655" r:id="rId30"/>
    <p:sldLayoutId id="2147483736" r:id="rId31"/>
    <p:sldLayoutId id="2147483733" r:id="rId32"/>
    <p:sldLayoutId id="2147483768" r:id="rId33"/>
    <p:sldLayoutId id="2147483778" r:id="rId34"/>
    <p:sldLayoutId id="2147483773" r:id="rId35"/>
    <p:sldLayoutId id="2147483779" r:id="rId36"/>
    <p:sldLayoutId id="2147483759" r:id="rId37"/>
    <p:sldLayoutId id="2147483758" r:id="rId38"/>
    <p:sldLayoutId id="2147483757" r:id="rId39"/>
    <p:sldLayoutId id="2147483746" r:id="rId40"/>
    <p:sldLayoutId id="2147483745" r:id="rId41"/>
    <p:sldLayoutId id="2147483752" r:id="rId42"/>
    <p:sldLayoutId id="2147483718" r:id="rId43"/>
    <p:sldLayoutId id="2147483719" r:id="rId44"/>
    <p:sldLayoutId id="2147483777" r:id="rId45"/>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helsedirektoratet.no/tilskudd/kompetansehevende-tiltak-for-lindrende-behandling-og-omsorg-ved-livets-slutt"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F3C5994-DCA3-5BB9-93A0-69EAE47C5243}"/>
              </a:ext>
            </a:extLst>
          </p:cNvPr>
          <p:cNvSpPr>
            <a:spLocks noGrp="1"/>
          </p:cNvSpPr>
          <p:nvPr>
            <p:ph type="dt" sz="half" idx="2"/>
          </p:nvPr>
        </p:nvSpPr>
        <p:spPr/>
        <p:txBody>
          <a:bodyPr/>
          <a:lstStyle/>
          <a:p>
            <a:fld id="{20CAE16B-463B-4D9A-B532-D4D0B4862104}" type="datetime1">
              <a:rPr lang="nb-NO" smtClean="0"/>
              <a:pPr/>
              <a:t>29.01.2025</a:t>
            </a:fld>
            <a:endParaRPr lang="nb-NO" dirty="0"/>
          </a:p>
        </p:txBody>
      </p:sp>
      <p:sp>
        <p:nvSpPr>
          <p:cNvPr id="4" name="Plassholder for tekst 3">
            <a:extLst>
              <a:ext uri="{FF2B5EF4-FFF2-40B4-BE49-F238E27FC236}">
                <a16:creationId xmlns:a16="http://schemas.microsoft.com/office/drawing/2014/main" id="{E1424477-DD0D-79A1-142B-4A174BF779EB}"/>
              </a:ext>
            </a:extLst>
          </p:cNvPr>
          <p:cNvSpPr>
            <a:spLocks noGrp="1"/>
          </p:cNvSpPr>
          <p:nvPr>
            <p:ph type="body" sz="quarter" idx="11"/>
          </p:nvPr>
        </p:nvSpPr>
        <p:spPr/>
        <p:txBody>
          <a:bodyPr/>
          <a:lstStyle/>
          <a:p>
            <a:r>
              <a:rPr lang="nb-NO" dirty="0"/>
              <a:t>Frokostsamling 31.januar 2025</a:t>
            </a:r>
          </a:p>
          <a:p>
            <a:r>
              <a:rPr lang="nb-NO" dirty="0"/>
              <a:t>Anu Nilsen, seniorrådgiver</a:t>
            </a:r>
          </a:p>
        </p:txBody>
      </p:sp>
      <p:sp>
        <p:nvSpPr>
          <p:cNvPr id="6" name="Plassholder for tekst 5">
            <a:extLst>
              <a:ext uri="{FF2B5EF4-FFF2-40B4-BE49-F238E27FC236}">
                <a16:creationId xmlns:a16="http://schemas.microsoft.com/office/drawing/2014/main" id="{4D662789-D69E-EA50-CB31-D9B6B885CC9F}"/>
              </a:ext>
            </a:extLst>
          </p:cNvPr>
          <p:cNvSpPr>
            <a:spLocks noGrp="1"/>
          </p:cNvSpPr>
          <p:nvPr>
            <p:ph type="body" sz="quarter" idx="10"/>
          </p:nvPr>
        </p:nvSpPr>
        <p:spPr/>
        <p:txBody>
          <a:bodyPr/>
          <a:lstStyle/>
          <a:p>
            <a:r>
              <a:rPr lang="nb-NO" dirty="0"/>
              <a:t>Kompetansehevende tiltak for lindrende behandling og omsorg ved livets slutt </a:t>
            </a:r>
          </a:p>
        </p:txBody>
      </p:sp>
    </p:spTree>
    <p:extLst>
      <p:ext uri="{BB962C8B-B14F-4D97-AF65-F5344CB8AC3E}">
        <p14:creationId xmlns:p14="http://schemas.microsoft.com/office/powerpoint/2010/main" val="282094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B337C0-DACA-FB2D-6416-CF1524356382}"/>
              </a:ext>
            </a:extLst>
          </p:cNvPr>
          <p:cNvSpPr>
            <a:spLocks noGrp="1"/>
          </p:cNvSpPr>
          <p:nvPr>
            <p:ph type="title"/>
          </p:nvPr>
        </p:nvSpPr>
        <p:spPr>
          <a:xfrm>
            <a:off x="1055688" y="604299"/>
            <a:ext cx="10080625" cy="3132814"/>
          </a:xfrm>
        </p:spPr>
        <p:txBody>
          <a:bodyPr/>
          <a:lstStyle/>
          <a:p>
            <a:r>
              <a:rPr lang="nb-NO" dirty="0"/>
              <a:t>Rapportering 2024  - </a:t>
            </a:r>
            <a:r>
              <a:rPr lang="nb-NO" b="1" dirty="0">
                <a:latin typeface="+mn-lt"/>
              </a:rPr>
              <a:t>Frist</a:t>
            </a:r>
            <a:r>
              <a:rPr lang="nb-NO" dirty="0">
                <a:latin typeface="+mn-lt"/>
              </a:rPr>
              <a:t> 1.mars 2025 (Revidert regnskapsrapport 1.april 2025)</a:t>
            </a:r>
            <a:endParaRPr lang="nb-NO" dirty="0"/>
          </a:p>
        </p:txBody>
      </p:sp>
      <p:sp>
        <p:nvSpPr>
          <p:cNvPr id="3" name="Plassholder for tekst 2">
            <a:extLst>
              <a:ext uri="{FF2B5EF4-FFF2-40B4-BE49-F238E27FC236}">
                <a16:creationId xmlns:a16="http://schemas.microsoft.com/office/drawing/2014/main" id="{715A2E87-2008-D6A6-241F-D102BE8E2197}"/>
              </a:ext>
            </a:extLst>
          </p:cNvPr>
          <p:cNvSpPr>
            <a:spLocks noGrp="1"/>
          </p:cNvSpPr>
          <p:nvPr>
            <p:ph type="body" sz="quarter" idx="10"/>
          </p:nvPr>
        </p:nvSpPr>
        <p:spPr>
          <a:xfrm>
            <a:off x="1055688" y="4285754"/>
            <a:ext cx="10080625" cy="1598212"/>
          </a:xfrm>
        </p:spPr>
        <p:txBody>
          <a:bodyPr/>
          <a:lstStyle/>
          <a:p>
            <a:r>
              <a:rPr lang="nb-NO" b="1" dirty="0">
                <a:latin typeface="+mn-lt"/>
              </a:rPr>
              <a:t>Økonomirapportering: </a:t>
            </a:r>
          </a:p>
          <a:p>
            <a:r>
              <a:rPr lang="nb-NO" dirty="0">
                <a:latin typeface="+mn-lt"/>
              </a:rPr>
              <a:t>Utskrift fra økonomisystem kreves i alle rapporter </a:t>
            </a:r>
          </a:p>
          <a:p>
            <a:pPr algn="l">
              <a:buFont typeface="Arial" panose="020B0604020202020204" pitchFamily="34" charset="0"/>
              <a:buChar char="•"/>
            </a:pPr>
            <a:r>
              <a:rPr lang="nb-NO" dirty="0">
                <a:latin typeface="+mn-lt"/>
              </a:rPr>
              <a:t>Manglende rapportering kan påvirke til tildeling av nytt tilskudd </a:t>
            </a:r>
            <a:endParaRPr lang="nb-NO" i="0" dirty="0">
              <a:effectLst/>
              <a:latin typeface="+mn-lt"/>
            </a:endParaRPr>
          </a:p>
          <a:p>
            <a:endParaRPr lang="nb-NO" dirty="0"/>
          </a:p>
          <a:p>
            <a:endParaRPr lang="nb-NO" dirty="0"/>
          </a:p>
        </p:txBody>
      </p:sp>
    </p:spTree>
    <p:extLst>
      <p:ext uri="{BB962C8B-B14F-4D97-AF65-F5344CB8AC3E}">
        <p14:creationId xmlns:p14="http://schemas.microsoft.com/office/powerpoint/2010/main" val="384138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558FD1-24DC-470D-B8FA-3D3C8DE0477E}"/>
              </a:ext>
            </a:extLst>
          </p:cNvPr>
          <p:cNvSpPr>
            <a:spLocks noGrp="1"/>
          </p:cNvSpPr>
          <p:nvPr>
            <p:ph type="title"/>
          </p:nvPr>
        </p:nvSpPr>
        <p:spPr>
          <a:xfrm>
            <a:off x="1055688" y="451414"/>
            <a:ext cx="10080625" cy="879676"/>
          </a:xfrm>
        </p:spPr>
        <p:txBody>
          <a:bodyPr/>
          <a:lstStyle/>
          <a:p>
            <a:r>
              <a:rPr lang="nb-NO" dirty="0"/>
              <a:t>Rapportering 2024 </a:t>
            </a:r>
          </a:p>
        </p:txBody>
      </p:sp>
      <p:sp>
        <p:nvSpPr>
          <p:cNvPr id="3" name="Plassholder for tekst 2">
            <a:extLst>
              <a:ext uri="{FF2B5EF4-FFF2-40B4-BE49-F238E27FC236}">
                <a16:creationId xmlns:a16="http://schemas.microsoft.com/office/drawing/2014/main" id="{9EA3BD9D-04BF-0B27-DA8C-622BF15A5E0F}"/>
              </a:ext>
            </a:extLst>
          </p:cNvPr>
          <p:cNvSpPr>
            <a:spLocks noGrp="1"/>
          </p:cNvSpPr>
          <p:nvPr>
            <p:ph type="body" sz="quarter" idx="10"/>
          </p:nvPr>
        </p:nvSpPr>
        <p:spPr>
          <a:xfrm>
            <a:off x="1055688" y="1759352"/>
            <a:ext cx="10080625" cy="4546605"/>
          </a:xfrm>
        </p:spPr>
        <p:txBody>
          <a:bodyPr/>
          <a:lstStyle/>
          <a:p>
            <a:r>
              <a:rPr lang="nb-NO" b="1" dirty="0">
                <a:latin typeface="+mn-lt"/>
              </a:rPr>
              <a:t>Måloppnåelse</a:t>
            </a:r>
            <a:r>
              <a:rPr lang="nb-NO" dirty="0">
                <a:latin typeface="+mn-lt"/>
              </a:rPr>
              <a:t>: </a:t>
            </a:r>
          </a:p>
          <a:p>
            <a:r>
              <a:rPr lang="nb-NO" i="0" dirty="0">
                <a:effectLst/>
                <a:latin typeface="+mn-lt"/>
              </a:rPr>
              <a:t>Vurdering av gjennomført tiltak og hvordan eller i hvilken grad tiltaket har bidratt til å nå målene for tilskuddsordningen </a:t>
            </a:r>
          </a:p>
          <a:p>
            <a:pPr algn="l">
              <a:buFont typeface="Arial" panose="020B0604020202020204" pitchFamily="34" charset="0"/>
              <a:buChar char="•"/>
            </a:pPr>
            <a:r>
              <a:rPr lang="nb-NO" i="0" dirty="0">
                <a:effectLst/>
                <a:latin typeface="+mn-lt"/>
              </a:rPr>
              <a:t>Beskrivelse av tiltak som er gjennomført og eventuelle utfordringer og justeringer underveis. Hvis aktiviteter er forsinket eller mål ikke er oppnådd skal tilskuddsmottaker beskrive årsakene og beskrive tiltak for fremtidig måloppnåelse.</a:t>
            </a:r>
          </a:p>
          <a:p>
            <a:pPr algn="l">
              <a:buFont typeface="Arial" panose="020B0604020202020204" pitchFamily="34" charset="0"/>
              <a:buChar char="•"/>
            </a:pPr>
            <a:r>
              <a:rPr lang="nb-NO" i="0" dirty="0">
                <a:effectLst/>
                <a:latin typeface="+mn-lt"/>
              </a:rPr>
              <a:t>Beskrivelse av resultater og grad av måloppnåelse (lav, middel eller høy grad av måloppnåelse) sett opp mot søknaden og målene for tilskuddsordningen.</a:t>
            </a:r>
          </a:p>
          <a:p>
            <a:pPr algn="l">
              <a:buFont typeface="Arial" panose="020B0604020202020204" pitchFamily="34" charset="0"/>
              <a:buChar char="•"/>
            </a:pPr>
            <a:r>
              <a:rPr lang="nb-NO" b="1" dirty="0">
                <a:hlinkClick r:id="rId3"/>
              </a:rPr>
              <a:t>Kompetansehevende tiltak for lindrende behandling og omsorg ved livets slutt - Helsedirektoratet</a:t>
            </a:r>
            <a:endParaRPr lang="nb-NO" b="1" i="0" dirty="0">
              <a:effectLst/>
              <a:latin typeface="+mn-lt"/>
            </a:endParaRPr>
          </a:p>
          <a:p>
            <a:endParaRPr lang="nb-NO" dirty="0"/>
          </a:p>
        </p:txBody>
      </p:sp>
    </p:spTree>
    <p:extLst>
      <p:ext uri="{BB962C8B-B14F-4D97-AF65-F5344CB8AC3E}">
        <p14:creationId xmlns:p14="http://schemas.microsoft.com/office/powerpoint/2010/main" val="416153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49A91F-5503-CE19-014D-1FDC0CF35739}"/>
              </a:ext>
            </a:extLst>
          </p:cNvPr>
          <p:cNvSpPr>
            <a:spLocks noGrp="1"/>
          </p:cNvSpPr>
          <p:nvPr>
            <p:ph type="title"/>
          </p:nvPr>
        </p:nvSpPr>
        <p:spPr>
          <a:xfrm>
            <a:off x="1055688" y="715617"/>
            <a:ext cx="10080625" cy="811033"/>
          </a:xfrm>
        </p:spPr>
        <p:txBody>
          <a:bodyPr/>
          <a:lstStyle/>
          <a:p>
            <a:r>
              <a:rPr lang="nb-NO" dirty="0"/>
              <a:t>Søknad 2025 .- </a:t>
            </a:r>
            <a:r>
              <a:rPr lang="nb-NO" dirty="0">
                <a:latin typeface="+mn-lt"/>
              </a:rPr>
              <a:t>Frist 1.mars 2025</a:t>
            </a:r>
            <a:endParaRPr lang="nb-NO" dirty="0"/>
          </a:p>
        </p:txBody>
      </p:sp>
      <p:sp>
        <p:nvSpPr>
          <p:cNvPr id="3" name="Plassholder for tekst 2">
            <a:extLst>
              <a:ext uri="{FF2B5EF4-FFF2-40B4-BE49-F238E27FC236}">
                <a16:creationId xmlns:a16="http://schemas.microsoft.com/office/drawing/2014/main" id="{AED6F87E-76F7-F5CD-3218-27A51D4BF4D9}"/>
              </a:ext>
            </a:extLst>
          </p:cNvPr>
          <p:cNvSpPr>
            <a:spLocks noGrp="1"/>
          </p:cNvSpPr>
          <p:nvPr>
            <p:ph type="body" sz="quarter" idx="10"/>
          </p:nvPr>
        </p:nvSpPr>
        <p:spPr>
          <a:xfrm>
            <a:off x="1055688" y="1770928"/>
            <a:ext cx="10080625" cy="4535030"/>
          </a:xfrm>
        </p:spPr>
        <p:txBody>
          <a:bodyPr/>
          <a:lstStyle/>
          <a:p>
            <a:r>
              <a:rPr lang="nb-NO" dirty="0">
                <a:latin typeface="+mn-lt"/>
              </a:rPr>
              <a:t>OBS: Justeringer i regelverket!</a:t>
            </a:r>
          </a:p>
          <a:p>
            <a:r>
              <a:rPr lang="nb-NO" dirty="0">
                <a:latin typeface="+mn-lt"/>
              </a:rPr>
              <a:t>Målgruppe</a:t>
            </a:r>
          </a:p>
          <a:p>
            <a:r>
              <a:rPr lang="nb-NO" b="1" dirty="0">
                <a:latin typeface="+mn-lt"/>
              </a:rPr>
              <a:t>Dette må være med i søknaden</a:t>
            </a:r>
            <a:r>
              <a:rPr lang="nb-NO" dirty="0">
                <a:latin typeface="+mn-lt"/>
              </a:rPr>
              <a:t>: </a:t>
            </a:r>
          </a:p>
          <a:p>
            <a:pPr marL="0" indent="0">
              <a:buNone/>
            </a:pPr>
            <a:r>
              <a:rPr lang="nb-NO" b="0" i="0" dirty="0">
                <a:effectLst/>
                <a:latin typeface="+mn-lt"/>
              </a:rPr>
              <a:t>          - Søkerens mål med tilskuddet </a:t>
            </a:r>
          </a:p>
          <a:p>
            <a:pPr marL="0" indent="0" algn="l">
              <a:buNone/>
            </a:pPr>
            <a:r>
              <a:rPr lang="nb-NO" b="0" i="0" dirty="0">
                <a:effectLst/>
                <a:latin typeface="+mn-lt"/>
              </a:rPr>
              <a:t>          - Beskrivelse av tiltak det søkes om tilskudd til </a:t>
            </a:r>
          </a:p>
          <a:p>
            <a:pPr marL="0" indent="0" algn="l">
              <a:buNone/>
            </a:pPr>
            <a:r>
              <a:rPr lang="nb-NO" b="0" i="0" dirty="0">
                <a:effectLst/>
                <a:latin typeface="+mn-lt"/>
              </a:rPr>
              <a:t>          - Budsjett (oppstillingen skal kunne sammenliknes med      regnskapet dersom regnskap kreves)</a:t>
            </a:r>
          </a:p>
          <a:p>
            <a:pPr marL="0" indent="0" algn="l">
              <a:buNone/>
            </a:pPr>
            <a:r>
              <a:rPr lang="nb-NO" b="0" i="0" dirty="0">
                <a:effectLst/>
                <a:latin typeface="+mn-lt"/>
              </a:rPr>
              <a:t>          - Delfinansiering eller tilskudd fra andre instanser  </a:t>
            </a:r>
          </a:p>
          <a:p>
            <a:pPr marL="0" indent="0" algn="l">
              <a:buNone/>
            </a:pPr>
            <a:r>
              <a:rPr lang="nb-NO" b="0" i="0" dirty="0">
                <a:effectLst/>
                <a:latin typeface="+mn-lt"/>
              </a:rPr>
              <a:t>          - Egenfinansiering </a:t>
            </a:r>
          </a:p>
          <a:p>
            <a:pPr marL="0" indent="0" algn="l">
              <a:buNone/>
            </a:pPr>
            <a:r>
              <a:rPr lang="nb-NO" b="0" i="0" dirty="0">
                <a:effectLst/>
                <a:latin typeface="+mn-lt"/>
              </a:rPr>
              <a:t>          - Søkerens vurdering av risiko ved tiltaket</a:t>
            </a:r>
          </a:p>
          <a:p>
            <a:pPr lvl="1"/>
            <a:endParaRPr lang="nb-NO" dirty="0"/>
          </a:p>
          <a:p>
            <a:endParaRPr lang="nb-NO" dirty="0"/>
          </a:p>
        </p:txBody>
      </p:sp>
    </p:spTree>
    <p:extLst>
      <p:ext uri="{BB962C8B-B14F-4D97-AF65-F5344CB8AC3E}">
        <p14:creationId xmlns:p14="http://schemas.microsoft.com/office/powerpoint/2010/main" val="194397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1511523-EBAE-2604-CE71-571A5860BBAC}"/>
              </a:ext>
            </a:extLst>
          </p:cNvPr>
          <p:cNvSpPr>
            <a:spLocks noGrp="1"/>
          </p:cNvSpPr>
          <p:nvPr>
            <p:ph type="body" sz="quarter" idx="15"/>
          </p:nvPr>
        </p:nvSpPr>
        <p:spPr>
          <a:xfrm>
            <a:off x="1058492" y="873125"/>
            <a:ext cx="10077821" cy="756892"/>
          </a:xfrm>
        </p:spPr>
        <p:txBody>
          <a:bodyPr/>
          <a:lstStyle/>
          <a:p>
            <a:r>
              <a:rPr lang="nb-NO" dirty="0"/>
              <a:t>Vurdering – og tildelingskriterier</a:t>
            </a:r>
          </a:p>
        </p:txBody>
      </p:sp>
      <p:sp>
        <p:nvSpPr>
          <p:cNvPr id="3" name="Plassholder for tekst 2">
            <a:extLst>
              <a:ext uri="{FF2B5EF4-FFF2-40B4-BE49-F238E27FC236}">
                <a16:creationId xmlns:a16="http://schemas.microsoft.com/office/drawing/2014/main" id="{1FB4B31E-DAAE-A314-CC8D-AC7D8EEAE7DF}"/>
              </a:ext>
            </a:extLst>
          </p:cNvPr>
          <p:cNvSpPr>
            <a:spLocks noGrp="1"/>
          </p:cNvSpPr>
          <p:nvPr>
            <p:ph type="body" sz="quarter" idx="22"/>
          </p:nvPr>
        </p:nvSpPr>
        <p:spPr/>
        <p:txBody>
          <a:bodyPr/>
          <a:lstStyle/>
          <a:p>
            <a:r>
              <a:rPr lang="nb-NO" sz="2800" b="1" i="0" dirty="0">
                <a:effectLst/>
                <a:latin typeface="Roboto" panose="02000000000000000000" pitchFamily="2" charset="0"/>
              </a:rPr>
              <a:t>Prosjekt/tiltak (40%)</a:t>
            </a:r>
          </a:p>
          <a:p>
            <a:endParaRPr lang="nb-NO" sz="2800" b="1" i="0" dirty="0">
              <a:effectLst/>
              <a:latin typeface="Roboto" panose="02000000000000000000" pitchFamily="2" charset="0"/>
            </a:endParaRPr>
          </a:p>
          <a:p>
            <a:r>
              <a:rPr lang="nb-NO" b="1" i="0" dirty="0">
                <a:effectLst/>
                <a:latin typeface="Roboto" panose="02000000000000000000" pitchFamily="2" charset="0"/>
              </a:rPr>
              <a:t>Prioriterte lokale mål, målgruppe og lokale tiltak </a:t>
            </a:r>
          </a:p>
          <a:p>
            <a:r>
              <a:rPr lang="nb-NO" b="1" i="0" dirty="0">
                <a:effectLst/>
                <a:latin typeface="Roboto" panose="02000000000000000000" pitchFamily="2" charset="0"/>
              </a:rPr>
              <a:t>Kompetanse</a:t>
            </a:r>
          </a:p>
          <a:p>
            <a:r>
              <a:rPr lang="nb-NO" b="1" i="0" dirty="0">
                <a:effectLst/>
                <a:latin typeface="Roboto" panose="02000000000000000000" pitchFamily="2" charset="0"/>
              </a:rPr>
              <a:t>Medvirkning</a:t>
            </a:r>
          </a:p>
          <a:p>
            <a:endParaRPr lang="nb-NO" b="1" dirty="0"/>
          </a:p>
        </p:txBody>
      </p:sp>
      <p:sp>
        <p:nvSpPr>
          <p:cNvPr id="4" name="Plassholder for tekst 3">
            <a:extLst>
              <a:ext uri="{FF2B5EF4-FFF2-40B4-BE49-F238E27FC236}">
                <a16:creationId xmlns:a16="http://schemas.microsoft.com/office/drawing/2014/main" id="{8C391E71-712F-0009-A35F-9CB3B4059ECC}"/>
              </a:ext>
            </a:extLst>
          </p:cNvPr>
          <p:cNvSpPr>
            <a:spLocks noGrp="1"/>
          </p:cNvSpPr>
          <p:nvPr>
            <p:ph type="body" sz="quarter" idx="23"/>
          </p:nvPr>
        </p:nvSpPr>
        <p:spPr/>
        <p:txBody>
          <a:bodyPr/>
          <a:lstStyle/>
          <a:p>
            <a:pPr algn="l"/>
            <a:r>
              <a:rPr lang="nb-NO" sz="2800" b="1" i="0" dirty="0">
                <a:effectLst/>
                <a:latin typeface="Roboto" panose="02000000000000000000" pitchFamily="2" charset="0"/>
              </a:rPr>
              <a:t>Budsjett (30%) </a:t>
            </a:r>
          </a:p>
          <a:p>
            <a:pPr algn="l"/>
            <a:endParaRPr lang="nb-NO" sz="2800" b="1" dirty="0">
              <a:latin typeface="Roboto" panose="02000000000000000000" pitchFamily="2" charset="0"/>
            </a:endParaRPr>
          </a:p>
          <a:p>
            <a:pPr algn="l"/>
            <a:r>
              <a:rPr lang="nb-NO" sz="2000" b="1" i="0" dirty="0">
                <a:effectLst/>
                <a:latin typeface="Roboto" panose="02000000000000000000" pitchFamily="2" charset="0"/>
              </a:rPr>
              <a:t>Rimelig søknadsbeløp</a:t>
            </a:r>
          </a:p>
          <a:p>
            <a:pPr algn="l"/>
            <a:r>
              <a:rPr lang="nb-NO" sz="2000" b="1" dirty="0">
                <a:latin typeface="Roboto" panose="02000000000000000000" pitchFamily="2" charset="0"/>
              </a:rPr>
              <a:t>Grad av egeninnsats / finansiering</a:t>
            </a:r>
          </a:p>
          <a:p>
            <a:pPr algn="l"/>
            <a:r>
              <a:rPr lang="nb-NO" sz="2000" b="1" i="0" dirty="0">
                <a:effectLst/>
                <a:latin typeface="Roboto" panose="02000000000000000000" pitchFamily="2" charset="0"/>
              </a:rPr>
              <a:t>Plan for overføring i ordinær drift </a:t>
            </a:r>
          </a:p>
          <a:p>
            <a:br>
              <a:rPr lang="nb-NO" b="0" i="0" dirty="0">
                <a:solidFill>
                  <a:srgbClr val="212121"/>
                </a:solidFill>
                <a:effectLst/>
                <a:latin typeface="Roboto" panose="02000000000000000000" pitchFamily="2" charset="0"/>
              </a:rPr>
            </a:br>
            <a:endParaRPr lang="nb-NO" dirty="0"/>
          </a:p>
        </p:txBody>
      </p:sp>
      <p:sp>
        <p:nvSpPr>
          <p:cNvPr id="5" name="Plassholder for tekst 4">
            <a:extLst>
              <a:ext uri="{FF2B5EF4-FFF2-40B4-BE49-F238E27FC236}">
                <a16:creationId xmlns:a16="http://schemas.microsoft.com/office/drawing/2014/main" id="{5849F7F3-2232-EA8B-17D2-E7FD562AF1CA}"/>
              </a:ext>
            </a:extLst>
          </p:cNvPr>
          <p:cNvSpPr>
            <a:spLocks noGrp="1"/>
          </p:cNvSpPr>
          <p:nvPr>
            <p:ph type="body" sz="quarter" idx="24"/>
          </p:nvPr>
        </p:nvSpPr>
        <p:spPr/>
        <p:txBody>
          <a:bodyPr/>
          <a:lstStyle/>
          <a:p>
            <a:r>
              <a:rPr lang="nb-NO" sz="2800" b="1" i="0" dirty="0">
                <a:effectLst/>
                <a:latin typeface="Roboto" panose="02000000000000000000" pitchFamily="2" charset="0"/>
              </a:rPr>
              <a:t>Søknad (30%) </a:t>
            </a:r>
          </a:p>
          <a:p>
            <a:endParaRPr lang="nb-NO" sz="2800" b="1" dirty="0">
              <a:latin typeface="Roboto" panose="02000000000000000000" pitchFamily="2" charset="0"/>
            </a:endParaRPr>
          </a:p>
          <a:p>
            <a:endParaRPr lang="nb-NO" sz="2800" b="1" dirty="0">
              <a:latin typeface="Roboto" panose="02000000000000000000" pitchFamily="2" charset="0"/>
            </a:endParaRPr>
          </a:p>
          <a:p>
            <a:r>
              <a:rPr lang="nb-NO" sz="2000" b="1" i="0" dirty="0">
                <a:effectLst/>
                <a:latin typeface="Roboto" panose="02000000000000000000" pitchFamily="2" charset="0"/>
              </a:rPr>
              <a:t>Forankring</a:t>
            </a:r>
          </a:p>
          <a:p>
            <a:r>
              <a:rPr lang="nb-NO" sz="2000" b="1" dirty="0">
                <a:latin typeface="Roboto" panose="02000000000000000000" pitchFamily="2" charset="0"/>
              </a:rPr>
              <a:t>Organisering</a:t>
            </a:r>
          </a:p>
          <a:p>
            <a:r>
              <a:rPr lang="nb-NO" sz="2000" b="1" dirty="0">
                <a:latin typeface="Roboto" panose="02000000000000000000" pitchFamily="2" charset="0"/>
              </a:rPr>
              <a:t>Tidsplan</a:t>
            </a:r>
            <a:endParaRPr lang="nb-NO" sz="2000" b="1" dirty="0"/>
          </a:p>
        </p:txBody>
      </p:sp>
    </p:spTree>
    <p:extLst>
      <p:ext uri="{BB962C8B-B14F-4D97-AF65-F5344CB8AC3E}">
        <p14:creationId xmlns:p14="http://schemas.microsoft.com/office/powerpoint/2010/main" val="212907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3363C5-1851-4B85-293F-305D3F8F7326}"/>
              </a:ext>
            </a:extLst>
          </p:cNvPr>
          <p:cNvSpPr>
            <a:spLocks noGrp="1"/>
          </p:cNvSpPr>
          <p:nvPr>
            <p:ph type="title"/>
          </p:nvPr>
        </p:nvSpPr>
        <p:spPr/>
        <p:txBody>
          <a:bodyPr/>
          <a:lstStyle/>
          <a:p>
            <a:r>
              <a:rPr lang="nb-NO" dirty="0"/>
              <a:t>Overføring av ubrukte midler, jf. regelverket for tilskuddet </a:t>
            </a:r>
          </a:p>
        </p:txBody>
      </p:sp>
      <p:sp>
        <p:nvSpPr>
          <p:cNvPr id="3" name="Plassholder for tekst 2">
            <a:extLst>
              <a:ext uri="{FF2B5EF4-FFF2-40B4-BE49-F238E27FC236}">
                <a16:creationId xmlns:a16="http://schemas.microsoft.com/office/drawing/2014/main" id="{597CB6B5-C6DB-C49B-84C2-3CEA2802F5C5}"/>
              </a:ext>
            </a:extLst>
          </p:cNvPr>
          <p:cNvSpPr>
            <a:spLocks noGrp="1"/>
          </p:cNvSpPr>
          <p:nvPr>
            <p:ph type="body" sz="quarter" idx="10"/>
          </p:nvPr>
        </p:nvSpPr>
        <p:spPr/>
        <p:txBody>
          <a:bodyPr/>
          <a:lstStyle/>
          <a:p>
            <a:r>
              <a:rPr lang="nb-NO" sz="1800" dirty="0">
                <a:effectLst/>
                <a:latin typeface="Calibri" panose="020F0502020204030204" pitchFamily="34" charset="0"/>
                <a:ea typeface="Aptos" panose="020B0004020202020204" pitchFamily="34" charset="0"/>
                <a:cs typeface="Times New Roman" panose="02020603050405020304" pitchFamily="18" charset="0"/>
              </a:rPr>
              <a:t>1</a:t>
            </a:r>
            <a:r>
              <a:rPr lang="nb-NO" sz="1800" i="1" dirty="0">
                <a:effectLst/>
                <a:latin typeface="Calibri" panose="020F0502020204030204" pitchFamily="34" charset="0"/>
                <a:ea typeface="Aptos" panose="020B0004020202020204" pitchFamily="34" charset="0"/>
                <a:cs typeface="Times New Roman" panose="02020603050405020304" pitchFamily="18" charset="0"/>
              </a:rPr>
              <a:t>. Hvis dere skal søke om nytt tilskudd neste år for å videreføre arbeidet:</a:t>
            </a:r>
            <a:br>
              <a:rPr lang="nb-NO" sz="1800" i="1" dirty="0">
                <a:effectLst/>
                <a:latin typeface="Calibri" panose="020F0502020204030204" pitchFamily="34" charset="0"/>
                <a:ea typeface="Aptos" panose="020B0004020202020204" pitchFamily="34" charset="0"/>
                <a:cs typeface="Times New Roman" panose="02020603050405020304" pitchFamily="18" charset="0"/>
              </a:rPr>
            </a:br>
            <a:r>
              <a:rPr lang="nb-NO" sz="1800" dirty="0">
                <a:effectLst/>
                <a:latin typeface="Calibri" panose="020F0502020204030204" pitchFamily="34" charset="0"/>
                <a:ea typeface="Aptos" panose="020B0004020202020204" pitchFamily="34" charset="0"/>
                <a:cs typeface="Times New Roman" panose="02020603050405020304" pitchFamily="18" charset="0"/>
              </a:rPr>
              <a:t>Tilskudd som dere ikke bruker inneværende tilskudds år, kan vurderes til å overføre og inkludere i neste års tildeling. Søknadsbeløpet må da inkludere både ubrukt tilskudd for 2025, og nytt tilskudd.</a:t>
            </a:r>
            <a:endParaRPr lang="nb-NO" sz="1800" dirty="0">
              <a:effectLst/>
              <a:latin typeface="Open Sans" panose="020B0606030504020204" pitchFamily="34" charset="0"/>
              <a:ea typeface="Aptos" panose="020B0004020202020204" pitchFamily="34" charset="0"/>
              <a:cs typeface="Times New Roman" panose="02020603050405020304" pitchFamily="18" charset="0"/>
            </a:endParaRPr>
          </a:p>
          <a:p>
            <a:br>
              <a:rPr lang="nb-NO" sz="1800" dirty="0">
                <a:effectLst/>
                <a:latin typeface="Calibri" panose="020F0502020204030204" pitchFamily="34" charset="0"/>
                <a:ea typeface="Aptos" panose="020B0004020202020204" pitchFamily="34" charset="0"/>
                <a:cs typeface="Times New Roman" panose="02020603050405020304" pitchFamily="18" charset="0"/>
              </a:rPr>
            </a:br>
            <a:r>
              <a:rPr lang="nb-NO" sz="1800" dirty="0">
                <a:effectLst/>
                <a:latin typeface="Calibri" panose="020F0502020204030204" pitchFamily="34" charset="0"/>
                <a:ea typeface="Aptos" panose="020B0004020202020204" pitchFamily="34" charset="0"/>
                <a:cs typeface="Times New Roman" panose="02020603050405020304" pitchFamily="18" charset="0"/>
              </a:rPr>
              <a:t>2. </a:t>
            </a:r>
            <a:r>
              <a:rPr lang="nb-NO" sz="1800" i="1" dirty="0">
                <a:effectLst/>
                <a:latin typeface="Calibri" panose="020F0502020204030204" pitchFamily="34" charset="0"/>
                <a:ea typeface="Aptos" panose="020B0004020202020204" pitchFamily="34" charset="0"/>
                <a:cs typeface="Times New Roman" panose="02020603050405020304" pitchFamily="18" charset="0"/>
              </a:rPr>
              <a:t>Hvis nytt tilskudd ikke er aktuelt:</a:t>
            </a:r>
            <a:br>
              <a:rPr lang="nb-NO" sz="1800" i="1" dirty="0">
                <a:effectLst/>
                <a:latin typeface="Calibri" panose="020F0502020204030204" pitchFamily="34" charset="0"/>
                <a:ea typeface="Aptos" panose="020B0004020202020204" pitchFamily="34" charset="0"/>
                <a:cs typeface="Times New Roman" panose="02020603050405020304" pitchFamily="18" charset="0"/>
              </a:rPr>
            </a:br>
            <a:r>
              <a:rPr lang="nb-NO" sz="1800" dirty="0">
                <a:effectLst/>
                <a:latin typeface="Calibri" panose="020F0502020204030204" pitchFamily="34" charset="0"/>
                <a:ea typeface="Aptos" panose="020B0004020202020204" pitchFamily="34" charset="0"/>
                <a:cs typeface="Times New Roman" panose="02020603050405020304" pitchFamily="18" charset="0"/>
              </a:rPr>
              <a:t>Tilskudd som dere ikke bruker kan også overføres til neste år, selv om det ikke er aktuelt med nytt tilskudd. Dette krever en kortfattet søknad per brev til vår postadresse, eller e-post til </a:t>
            </a:r>
            <a:r>
              <a:rPr lang="nb-NO" sz="1800" u="sng" dirty="0">
                <a:effectLst/>
                <a:latin typeface="Calibri" panose="020F0502020204030204" pitchFamily="34" charset="0"/>
                <a:ea typeface="Aptos" panose="020B0004020202020204" pitchFamily="34" charset="0"/>
                <a:cs typeface="Times New Roman" panose="02020603050405020304" pitchFamily="18" charset="0"/>
              </a:rPr>
              <a:t>sftfpost@statsforvalteren.no</a:t>
            </a:r>
            <a:r>
              <a:rPr lang="nb-NO" sz="1800" dirty="0">
                <a:effectLst/>
                <a:latin typeface="Calibri" panose="020F0502020204030204" pitchFamily="34" charset="0"/>
                <a:ea typeface="Aptos" panose="020B0004020202020204" pitchFamily="34" charset="0"/>
                <a:cs typeface="Times New Roman" panose="02020603050405020304" pitchFamily="18" charset="0"/>
              </a:rPr>
              <a:t> innen årsskiftet 2025/2026. Saksbehandler vurderer behov for ytterligere opplysning eller en helt ny søknad, før overføring kan behandles. </a:t>
            </a:r>
            <a:r>
              <a:rPr lang="nb-NO" sz="1800" b="1" dirty="0">
                <a:effectLst/>
                <a:latin typeface="Calibri" panose="020F0502020204030204" pitchFamily="34" charset="0"/>
                <a:ea typeface="Aptos" panose="020B0004020202020204" pitchFamily="34" charset="0"/>
                <a:cs typeface="Times New Roman" panose="02020603050405020304" pitchFamily="18" charset="0"/>
              </a:rPr>
              <a:t>Tilskudd kan bare overføres ett år, når nytt tilskudd ikke er aktuelt.</a:t>
            </a:r>
            <a:endParaRPr lang="nb-NO" sz="1800" dirty="0">
              <a:effectLst/>
              <a:latin typeface="Open Sans" panose="020B0606030504020204" pitchFamily="34" charset="0"/>
              <a:ea typeface="Aptos" panose="020B000402020202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75567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1207F02-6EC6-A3E7-9470-306F69D595EA}"/>
              </a:ext>
            </a:extLst>
          </p:cNvPr>
          <p:cNvPicPr>
            <a:picLocks noChangeAspect="1"/>
          </p:cNvPicPr>
          <p:nvPr/>
        </p:nvPicPr>
        <p:blipFill>
          <a:blip r:embed="rId3"/>
          <a:stretch>
            <a:fillRect/>
          </a:stretch>
        </p:blipFill>
        <p:spPr>
          <a:xfrm>
            <a:off x="691763" y="1001865"/>
            <a:ext cx="10535479" cy="5033176"/>
          </a:xfrm>
          <a:prstGeom prst="rect">
            <a:avLst/>
          </a:prstGeom>
        </p:spPr>
      </p:pic>
    </p:spTree>
    <p:extLst>
      <p:ext uri="{BB962C8B-B14F-4D97-AF65-F5344CB8AC3E}">
        <p14:creationId xmlns:p14="http://schemas.microsoft.com/office/powerpoint/2010/main" val="322548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A13CEBE5-7336-D911-ACB6-B2B645ECE3C2}"/>
              </a:ext>
            </a:extLst>
          </p:cNvPr>
          <p:cNvSpPr>
            <a:spLocks noGrp="1"/>
          </p:cNvSpPr>
          <p:nvPr>
            <p:ph type="body" sz="quarter" idx="10"/>
          </p:nvPr>
        </p:nvSpPr>
        <p:spPr/>
        <p:txBody>
          <a:bodyPr/>
          <a:lstStyle/>
          <a:p>
            <a:r>
              <a:rPr lang="nb-NO" dirty="0"/>
              <a:t>Anu Nilsen </a:t>
            </a:r>
          </a:p>
        </p:txBody>
      </p:sp>
      <p:sp>
        <p:nvSpPr>
          <p:cNvPr id="10" name="Plassholder for tekst 9">
            <a:extLst>
              <a:ext uri="{FF2B5EF4-FFF2-40B4-BE49-F238E27FC236}">
                <a16:creationId xmlns:a16="http://schemas.microsoft.com/office/drawing/2014/main" id="{2C49199D-9F44-4D5D-A454-EAE695589070}"/>
              </a:ext>
            </a:extLst>
          </p:cNvPr>
          <p:cNvSpPr>
            <a:spLocks noGrp="1"/>
          </p:cNvSpPr>
          <p:nvPr>
            <p:ph type="body" sz="quarter" idx="14"/>
          </p:nvPr>
        </p:nvSpPr>
        <p:spPr/>
        <p:txBody>
          <a:bodyPr/>
          <a:lstStyle/>
          <a:p>
            <a:r>
              <a:rPr lang="nb-NO" dirty="0"/>
              <a:t>Takk for oppmerksomheten </a:t>
            </a:r>
          </a:p>
        </p:txBody>
      </p:sp>
      <p:sp>
        <p:nvSpPr>
          <p:cNvPr id="12" name="Plassholder for tekst 11">
            <a:extLst>
              <a:ext uri="{FF2B5EF4-FFF2-40B4-BE49-F238E27FC236}">
                <a16:creationId xmlns:a16="http://schemas.microsoft.com/office/drawing/2014/main" id="{799E8162-4E54-236F-59F0-18865E282995}"/>
              </a:ext>
            </a:extLst>
          </p:cNvPr>
          <p:cNvSpPr>
            <a:spLocks noGrp="1"/>
          </p:cNvSpPr>
          <p:nvPr>
            <p:ph type="body" sz="quarter" idx="12"/>
          </p:nvPr>
        </p:nvSpPr>
        <p:spPr/>
        <p:txBody>
          <a:bodyPr/>
          <a:lstStyle/>
          <a:p>
            <a:r>
              <a:rPr lang="nb-NO" dirty="0"/>
              <a:t>Tlf. 789 50 312 </a:t>
            </a:r>
          </a:p>
        </p:txBody>
      </p:sp>
      <p:sp>
        <p:nvSpPr>
          <p:cNvPr id="14" name="Plassholder for tekst 13">
            <a:extLst>
              <a:ext uri="{FF2B5EF4-FFF2-40B4-BE49-F238E27FC236}">
                <a16:creationId xmlns:a16="http://schemas.microsoft.com/office/drawing/2014/main" id="{C8A25EDA-339A-9A08-2EA4-E496C5E6AB92}"/>
              </a:ext>
            </a:extLst>
          </p:cNvPr>
          <p:cNvSpPr>
            <a:spLocks noGrp="1"/>
          </p:cNvSpPr>
          <p:nvPr>
            <p:ph type="body" sz="quarter" idx="11"/>
          </p:nvPr>
        </p:nvSpPr>
        <p:spPr/>
        <p:txBody>
          <a:bodyPr/>
          <a:lstStyle/>
          <a:p>
            <a:r>
              <a:rPr lang="nb-NO" dirty="0"/>
              <a:t>Anu.nilsen@statsforvalteren.no</a:t>
            </a:r>
          </a:p>
        </p:txBody>
      </p:sp>
      <p:sp>
        <p:nvSpPr>
          <p:cNvPr id="16" name="Plassholder for tekst 15">
            <a:extLst>
              <a:ext uri="{FF2B5EF4-FFF2-40B4-BE49-F238E27FC236}">
                <a16:creationId xmlns:a16="http://schemas.microsoft.com/office/drawing/2014/main" id="{2E6B5E78-7857-52BE-F267-1C05A650DA17}"/>
              </a:ext>
            </a:extLst>
          </p:cNvPr>
          <p:cNvSpPr>
            <a:spLocks noGrp="1"/>
          </p:cNvSpPr>
          <p:nvPr>
            <p:ph type="body" sz="quarter" idx="13"/>
          </p:nvPr>
        </p:nvSpPr>
        <p:spPr/>
        <p:txBody>
          <a:bodyPr/>
          <a:lstStyle/>
          <a:p>
            <a:r>
              <a:rPr lang="nb-NO" dirty="0"/>
              <a:t>Seniorrådgiver, seksjon fagutvikling </a:t>
            </a:r>
          </a:p>
        </p:txBody>
      </p:sp>
    </p:spTree>
    <p:extLst>
      <p:ext uri="{BB962C8B-B14F-4D97-AF65-F5344CB8AC3E}">
        <p14:creationId xmlns:p14="http://schemas.microsoft.com/office/powerpoint/2010/main" val="478484855"/>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 Statsforvalter_no.potx" id="{21995A7B-BCD2-4436-AE50-B80B705B3CAA}" vid="{6A67AE35-96AA-4EB7-9A5D-A26B04C879C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808446-e3cf-4111-be16-4b3ad27bfb50" xsi:nil="true"/>
    <lcf76f155ced4ddcb4097134ff3c332f xmlns="064c7f54-17c1-48ed-9f1c-a4e3979af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BF59E5180B388438EC53EFA6297128C" ma:contentTypeVersion="19" ma:contentTypeDescription="Opprett et nytt dokument." ma:contentTypeScope="" ma:versionID="103b1cb791689917736e1fdd80696e81">
  <xsd:schema xmlns:xsd="http://www.w3.org/2001/XMLSchema" xmlns:xs="http://www.w3.org/2001/XMLSchema" xmlns:p="http://schemas.microsoft.com/office/2006/metadata/properties" xmlns:ns2="064c7f54-17c1-48ed-9f1c-a4e3979af964" xmlns:ns3="74808446-e3cf-4111-be16-4b3ad27bfb50" targetNamespace="http://schemas.microsoft.com/office/2006/metadata/properties" ma:root="true" ma:fieldsID="8a15ee5272b661df3fa55cf30e4c9990" ns2:_="" ns3:_="">
    <xsd:import namespace="064c7f54-17c1-48ed-9f1c-a4e3979af964"/>
    <xsd:import namespace="74808446-e3cf-4111-be16-4b3ad27bfb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3:TaxCatchAll"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c7f54-17c1-48ed-9f1c-a4e3979af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08572c6a-7904-40fe-b630-5ec97321ee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808446-e3cf-4111-be16-4b3ad27bfb5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8c86a6c-799e-43a1-afa4-9c40144c4b76}" ma:internalName="TaxCatchAll" ma:showField="CatchAllData" ma:web="74808446-e3cf-4111-be16-4b3ad27bfb5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27051D-3D03-4811-9E08-C78513313A6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74808446-e3cf-4111-be16-4b3ad27bfb50"/>
    <ds:schemaRef ds:uri="http://purl.org/dc/dcmitype/"/>
    <ds:schemaRef ds:uri="http://schemas.openxmlformats.org/package/2006/metadata/core-properties"/>
    <ds:schemaRef ds:uri="064c7f54-17c1-48ed-9f1c-a4e3979af964"/>
    <ds:schemaRef ds:uri="http://www.w3.org/XML/1998/namespace"/>
  </ds:schemaRefs>
</ds:datastoreItem>
</file>

<file path=customXml/itemProps2.xml><?xml version="1.0" encoding="utf-8"?>
<ds:datastoreItem xmlns:ds="http://schemas.openxmlformats.org/officeDocument/2006/customXml" ds:itemID="{B3AEF4F0-969E-4622-A720-734168D323D6}">
  <ds:schemaRefs>
    <ds:schemaRef ds:uri="http://schemas.microsoft.com/sharepoint/v3/contenttype/forms"/>
  </ds:schemaRefs>
</ds:datastoreItem>
</file>

<file path=customXml/itemProps3.xml><?xml version="1.0" encoding="utf-8"?>
<ds:datastoreItem xmlns:ds="http://schemas.openxmlformats.org/officeDocument/2006/customXml" ds:itemID="{BA4B1D0E-ABD6-4DBE-A033-4D1FE6D149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4c7f54-17c1-48ed-9f1c-a4e3979af964"/>
    <ds:schemaRef ds:uri="74808446-e3cf-4111-be16-4b3ad27bfb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c2eb1c6-e11d-4248-8aa5-24e23a446570}" enabled="1" method="Privileged" siteId="{8a6fa58e-5153-4bfa-9a8b-573d985a4186}" contentBits="0" removed="0"/>
</clbl:labelList>
</file>

<file path=docProps/app.xml><?xml version="1.0" encoding="utf-8"?>
<Properties xmlns="http://schemas.openxmlformats.org/officeDocument/2006/extended-properties" xmlns:vt="http://schemas.openxmlformats.org/officeDocument/2006/docPropsVTypes">
  <Template>PPT_mal Statsforvalter_no</Template>
  <TotalTime>163</TotalTime>
  <Words>713</Words>
  <Application>Microsoft Office PowerPoint</Application>
  <PresentationFormat>Widescreen</PresentationFormat>
  <Paragraphs>77</Paragraphs>
  <Slides>8</Slides>
  <Notes>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8</vt:i4>
      </vt:variant>
    </vt:vector>
  </HeadingPairs>
  <TitlesOfParts>
    <vt:vector size="16" baseType="lpstr">
      <vt:lpstr>Aptos</vt:lpstr>
      <vt:lpstr>Arial</vt:lpstr>
      <vt:lpstr>Calibri</vt:lpstr>
      <vt:lpstr>Open Sans</vt:lpstr>
      <vt:lpstr>Open Sans Light</vt:lpstr>
      <vt:lpstr>Open Sans SemiBold</vt:lpstr>
      <vt:lpstr>Roboto</vt:lpstr>
      <vt:lpstr>Office-tema</vt:lpstr>
      <vt:lpstr>PowerPoint-presentasjon</vt:lpstr>
      <vt:lpstr>Rapportering 2024  - Frist 1.mars 2025 (Revidert regnskapsrapport 1.april 2025)</vt:lpstr>
      <vt:lpstr>Rapportering 2024 </vt:lpstr>
      <vt:lpstr>Søknad 2025 .- Frist 1.mars 2025</vt:lpstr>
      <vt:lpstr>PowerPoint-presentasjon</vt:lpstr>
      <vt:lpstr>Overføring av ubrukte midler, jf. regelverket for tilskuddet </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Nilsen, Anu Anna-Maija</dc:creator>
  <cp:lastModifiedBy>Nilsen, Anu Anna-Maija</cp:lastModifiedBy>
  <cp:revision>6</cp:revision>
  <dcterms:created xsi:type="dcterms:W3CDTF">2025-01-23T07:29:34Z</dcterms:created>
  <dcterms:modified xsi:type="dcterms:W3CDTF">2025-01-29T12:36:15Z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0x010100ABF59E5180B388438EC53EFA6297128C</vt:lpwstr>
  </property>
  <property fmtid="{D5CDD505-2E9C-101B-9397-08002B2CF9AE}" pid="3" name="MSIP_Label_cc2eb1c6-e11d-4248-8aa5-24e23a446570_Enabled">
    <vt:lpwstr>true</vt:lpwstr>
  </property>
  <property fmtid="{D5CDD505-2E9C-101B-9397-08002B2CF9AE}" pid="4" name="MSIP_Label_cc2eb1c6-e11d-4248-8aa5-24e23a446570_SetDate">
    <vt:lpwstr>2024-10-15T06:12:34Z</vt:lpwstr>
  </property>
  <property fmtid="{D5CDD505-2E9C-101B-9397-08002B2CF9AE}" pid="5" name="MSIP_Label_cc2eb1c6-e11d-4248-8aa5-24e23a446570_Method">
    <vt:lpwstr>Privileged</vt:lpwstr>
  </property>
  <property fmtid="{D5CDD505-2E9C-101B-9397-08002B2CF9AE}" pid="6" name="MSIP_Label_cc2eb1c6-e11d-4248-8aa5-24e23a446570_Name">
    <vt:lpwstr>Åpen</vt:lpwstr>
  </property>
  <property fmtid="{D5CDD505-2E9C-101B-9397-08002B2CF9AE}" pid="7" name="MSIP_Label_cc2eb1c6-e11d-4248-8aa5-24e23a446570_SiteId">
    <vt:lpwstr>8a6fa58e-5153-4bfa-9a8b-573d985a4186</vt:lpwstr>
  </property>
  <property fmtid="{D5CDD505-2E9C-101B-9397-08002B2CF9AE}" pid="8" name="MSIP_Label_cc2eb1c6-e11d-4248-8aa5-24e23a446570_ActionId">
    <vt:lpwstr>d2ea38a1-074e-42b5-b697-6551e9ffd59f</vt:lpwstr>
  </property>
  <property fmtid="{D5CDD505-2E9C-101B-9397-08002B2CF9AE}" pid="9" name="MSIP_Label_cc2eb1c6-e11d-4248-8aa5-24e23a446570_ContentBits">
    <vt:lpwstr>0</vt:lpwstr>
  </property>
  <property fmtid="{D5CDD505-2E9C-101B-9397-08002B2CF9AE}" pid="10" name="MediaServiceImageTags">
    <vt:lpwstr/>
  </property>
</Properties>
</file>